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8"/>
  </p:notesMasterIdLst>
  <p:handoutMasterIdLst>
    <p:handoutMasterId r:id="rId69"/>
  </p:handoutMasterIdLst>
  <p:sldIdLst>
    <p:sldId id="326" r:id="rId2"/>
    <p:sldId id="256" r:id="rId3"/>
    <p:sldId id="300" r:id="rId4"/>
    <p:sldId id="258" r:id="rId5"/>
    <p:sldId id="281" r:id="rId6"/>
    <p:sldId id="343" r:id="rId7"/>
    <p:sldId id="282" r:id="rId8"/>
    <p:sldId id="283" r:id="rId9"/>
    <p:sldId id="284" r:id="rId10"/>
    <p:sldId id="262" r:id="rId11"/>
    <p:sldId id="286" r:id="rId12"/>
    <p:sldId id="263" r:id="rId13"/>
    <p:sldId id="287" r:id="rId14"/>
    <p:sldId id="264" r:id="rId15"/>
    <p:sldId id="288" r:id="rId16"/>
    <p:sldId id="285" r:id="rId17"/>
    <p:sldId id="266" r:id="rId18"/>
    <p:sldId id="289" r:id="rId19"/>
    <p:sldId id="290" r:id="rId20"/>
    <p:sldId id="291" r:id="rId21"/>
    <p:sldId id="292" r:id="rId22"/>
    <p:sldId id="270" r:id="rId23"/>
    <p:sldId id="293" r:id="rId24"/>
    <p:sldId id="272" r:id="rId25"/>
    <p:sldId id="294" r:id="rId26"/>
    <p:sldId id="275" r:id="rId27"/>
    <p:sldId id="295" r:id="rId28"/>
    <p:sldId id="297" r:id="rId29"/>
    <p:sldId id="277" r:id="rId30"/>
    <p:sldId id="278" r:id="rId31"/>
    <p:sldId id="298" r:id="rId32"/>
    <p:sldId id="280" r:id="rId33"/>
    <p:sldId id="327" r:id="rId34"/>
    <p:sldId id="299" r:id="rId35"/>
    <p:sldId id="301" r:id="rId36"/>
    <p:sldId id="302" r:id="rId37"/>
    <p:sldId id="304" r:id="rId38"/>
    <p:sldId id="305" r:id="rId39"/>
    <p:sldId id="306" r:id="rId40"/>
    <p:sldId id="307" r:id="rId41"/>
    <p:sldId id="308" r:id="rId42"/>
    <p:sldId id="309" r:id="rId43"/>
    <p:sldId id="311" r:id="rId44"/>
    <p:sldId id="310" r:id="rId45"/>
    <p:sldId id="312" r:id="rId46"/>
    <p:sldId id="313" r:id="rId47"/>
    <p:sldId id="314" r:id="rId48"/>
    <p:sldId id="319" r:id="rId49"/>
    <p:sldId id="315" r:id="rId50"/>
    <p:sldId id="316" r:id="rId51"/>
    <p:sldId id="317" r:id="rId52"/>
    <p:sldId id="318" r:id="rId53"/>
    <p:sldId id="320" r:id="rId54"/>
    <p:sldId id="328" r:id="rId55"/>
    <p:sldId id="335" r:id="rId56"/>
    <p:sldId id="336" r:id="rId57"/>
    <p:sldId id="342" r:id="rId58"/>
    <p:sldId id="341" r:id="rId59"/>
    <p:sldId id="329" r:id="rId60"/>
    <p:sldId id="325" r:id="rId61"/>
    <p:sldId id="338" r:id="rId62"/>
    <p:sldId id="337" r:id="rId63"/>
    <p:sldId id="339" r:id="rId64"/>
    <p:sldId id="340" r:id="rId65"/>
    <p:sldId id="323" r:id="rId66"/>
    <p:sldId id="344" r:id="rId6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0B811D5-3890-4B95-8017-7315E27C935D}" type="datetimeFigureOut">
              <a:rPr lang="en-US" smtClean="0"/>
              <a:t>10/13/2015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D45CF31-D04C-4009-9E7B-20D951A87F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6584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694E27D-CACE-4003-AFDF-7F13D111B108}" type="datetimeFigureOut">
              <a:rPr lang="en-US" smtClean="0"/>
              <a:t>10/13/2015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CCA3B41-467A-4B07-A94A-46C6ACD736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1581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DC248-8C3A-4062-80A8-563C8F788F51}" type="datetimeFigureOut">
              <a:rPr lang="en-US" smtClean="0"/>
              <a:t>10/13/2015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C97AF9-E06D-4C81-8E26-E66455B87BF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DC248-8C3A-4062-80A8-563C8F788F51}" type="datetimeFigureOut">
              <a:rPr lang="en-US" smtClean="0"/>
              <a:t>10/13/2015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97AF9-E06D-4C81-8E26-E66455B87B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DC248-8C3A-4062-80A8-563C8F788F51}" type="datetimeFigureOut">
              <a:rPr lang="en-US" smtClean="0"/>
              <a:t>10/13/2015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97AF9-E06D-4C81-8E26-E66455B87B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DC248-8C3A-4062-80A8-563C8F788F51}" type="datetimeFigureOut">
              <a:rPr lang="en-US" smtClean="0"/>
              <a:t>10/13/2015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97AF9-E06D-4C81-8E26-E66455B87B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DC248-8C3A-4062-80A8-563C8F788F51}" type="datetimeFigureOut">
              <a:rPr lang="en-US" smtClean="0"/>
              <a:t>10/13/2015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97AF9-E06D-4C81-8E26-E66455B87B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DC248-8C3A-4062-80A8-563C8F788F51}" type="datetimeFigureOut">
              <a:rPr lang="en-US" smtClean="0"/>
              <a:t>10/13/2015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97AF9-E06D-4C81-8E26-E66455B87BF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DC248-8C3A-4062-80A8-563C8F788F51}" type="datetimeFigureOut">
              <a:rPr lang="en-US" smtClean="0"/>
              <a:t>10/13/2015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97AF9-E06D-4C81-8E26-E66455B87BF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DC248-8C3A-4062-80A8-563C8F788F51}" type="datetimeFigureOut">
              <a:rPr lang="en-US" smtClean="0"/>
              <a:t>10/13/2015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97AF9-E06D-4C81-8E26-E66455B87B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DC248-8C3A-4062-80A8-563C8F788F51}" type="datetimeFigureOut">
              <a:rPr lang="en-US" smtClean="0"/>
              <a:t>10/13/2015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97AF9-E06D-4C81-8E26-E66455B87B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DC248-8C3A-4062-80A8-563C8F788F51}" type="datetimeFigureOut">
              <a:rPr lang="en-US" smtClean="0"/>
              <a:t>10/13/2015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97AF9-E06D-4C81-8E26-E66455B87B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DC248-8C3A-4062-80A8-563C8F788F51}" type="datetimeFigureOut">
              <a:rPr lang="en-US" smtClean="0"/>
              <a:t>10/13/2015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97AF9-E06D-4C81-8E26-E66455B87B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243DC248-8C3A-4062-80A8-563C8F788F51}" type="datetimeFigureOut">
              <a:rPr lang="en-US" smtClean="0"/>
              <a:t>10/13/2015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5BC97AF9-E06D-4C81-8E26-E66455B87BFB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bret.reburn@dep.nj.gov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po.gov/fdsys/pkg/FR-2015-09-25/pdf/2015-23167.pdf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po.gov/fdsys/pkg/FR-2015-09-25/pdf/2015-23167.pdf" TargetMode="External"/><Relationship Id="rId2" Type="http://schemas.openxmlformats.org/officeDocument/2006/relationships/hyperlink" Target="http://www.gpo.gov/fdsys/pkg/FR-2015-09-25/pdf/2015-23166.pdf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po.gov/fdsys/pkg/BILLS-112s710enr/pdf/BILLS-112s710enr.pdf" TargetMode="Externa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hyperlink" Target="http://www3.epa.gov/epawaste/hazard/transportation/manifest/e-man.htm" TargetMode="External"/><Relationship Id="rId2" Type="http://schemas.openxmlformats.org/officeDocument/2006/relationships/hyperlink" Target="http://www2.epa.gov/hwgenerators/hazardous-waste-manifest-syste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gpo.gov/fdsys/pkg/FR-2014-02-07/pdf/2014-01352.pdf" TargetMode="Externa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rminc.net/" TargetMode="Externa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pa.gov/wastes/inforesources/data/biennialreport/" TargetMode="Externa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AE50F-A8B1-4E1A-ABFA-064C570F281C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61797" name="Rectangle 5"/>
          <p:cNvSpPr>
            <a:spLocks noGrp="1" noChangeArrowheads="1"/>
          </p:cNvSpPr>
          <p:nvPr>
            <p:ph type="title"/>
          </p:nvPr>
        </p:nvSpPr>
        <p:spPr>
          <a:xfrm>
            <a:off x="914400" y="152401"/>
            <a:ext cx="7315200" cy="2743199"/>
          </a:xfrm>
        </p:spPr>
        <p:txBody>
          <a:bodyPr>
            <a:normAutofit/>
          </a:bodyPr>
          <a:lstStyle/>
          <a:p>
            <a:pPr algn="ctr"/>
            <a:r>
              <a:rPr lang="en-US" altLang="en-US" sz="3600" b="1" dirty="0" smtClean="0"/>
              <a:t>Pharmaceutical Rule, </a:t>
            </a:r>
            <a:br>
              <a:rPr lang="en-US" altLang="en-US" sz="3600" b="1" dirty="0" smtClean="0"/>
            </a:br>
            <a:r>
              <a:rPr lang="en-US" altLang="en-US" sz="3600" b="1" dirty="0" smtClean="0"/>
              <a:t>Generator Improvement Rule, </a:t>
            </a:r>
            <a:r>
              <a:rPr lang="en-US" altLang="en-US" sz="3600" b="1" dirty="0" err="1" smtClean="0"/>
              <a:t>eManifest</a:t>
            </a:r>
            <a:r>
              <a:rPr lang="en-US" altLang="en-US" sz="3600" b="1" dirty="0" smtClean="0"/>
              <a:t>, </a:t>
            </a:r>
            <a:r>
              <a:rPr lang="en-US" altLang="en-US" sz="3600" b="1" dirty="0"/>
              <a:t>&amp; Biennial Reporting</a:t>
            </a:r>
            <a:r>
              <a:rPr lang="en-US" altLang="en-US" sz="3600" dirty="0"/>
              <a:t> </a:t>
            </a:r>
          </a:p>
        </p:txBody>
      </p:sp>
      <p:sp>
        <p:nvSpPr>
          <p:cNvPr id="16179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914400" y="2971800"/>
            <a:ext cx="7315200" cy="333756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endParaRPr lang="en-US" altLang="en-US" sz="2800" b="1" dirty="0"/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400" b="1" dirty="0"/>
              <a:t>Prepared by:  Bret </a:t>
            </a:r>
            <a:r>
              <a:rPr lang="en-US" altLang="en-US" sz="2400" b="1" dirty="0" err="1"/>
              <a:t>Reburn</a:t>
            </a:r>
            <a:endParaRPr lang="en-US" altLang="en-US" sz="2400" b="1" dirty="0"/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400" b="1" dirty="0" smtClean="0"/>
              <a:t>Environmental Specialist 3</a:t>
            </a:r>
            <a:endParaRPr lang="en-US" altLang="en-US" sz="2400" b="1" dirty="0"/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400" b="1" dirty="0" smtClean="0"/>
              <a:t>Hazardous Waste </a:t>
            </a:r>
            <a:r>
              <a:rPr lang="en-US" altLang="en-US" sz="2400" b="1" dirty="0"/>
              <a:t>Enforcement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400" b="1" dirty="0"/>
              <a:t> Central  Regional Office  - Trenton, NJ</a:t>
            </a:r>
            <a:endParaRPr lang="en-US" altLang="en-US" sz="2400" b="1" dirty="0">
              <a:solidFill>
                <a:schemeClr val="hlink"/>
              </a:solidFill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400" dirty="0" smtClean="0"/>
              <a:t>(609</a:t>
            </a:r>
            <a:r>
              <a:rPr lang="en-US" altLang="en-US" sz="2400" dirty="0"/>
              <a:t>) </a:t>
            </a:r>
            <a:r>
              <a:rPr lang="en-US" altLang="en-US" sz="2400" dirty="0" smtClean="0"/>
              <a:t>292-3949</a:t>
            </a:r>
          </a:p>
          <a:p>
            <a:pPr algn="ctr">
              <a:lnSpc>
                <a:spcPct val="90000"/>
              </a:lnSpc>
              <a:buNone/>
            </a:pPr>
            <a:r>
              <a:rPr lang="en-US" altLang="en-US" sz="2400" dirty="0">
                <a:hlinkClick r:id="rId2"/>
              </a:rPr>
              <a:t>bret.reburn@dep.nj.gov</a:t>
            </a:r>
            <a:endParaRPr lang="en-US" altLang="en-US" sz="2400" dirty="0"/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98299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81000"/>
            <a:ext cx="7315200" cy="1154097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Who Will be </a:t>
            </a:r>
            <a:r>
              <a:rPr lang="en-US" dirty="0" smtClean="0">
                <a:latin typeface="Arial Black" panose="020B0A04020102020204" pitchFamily="34" charset="0"/>
              </a:rPr>
              <a:t>Covered?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F42D8-F94B-40FC-871B-F679962B677A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762000" y="1600200"/>
            <a:ext cx="7315200" cy="4114800"/>
          </a:xfrm>
        </p:spPr>
        <p:txBody>
          <a:bodyPr>
            <a:normAutofit fontScale="92500" lnSpcReduction="10000"/>
          </a:bodyPr>
          <a:lstStyle/>
          <a:p>
            <a:endParaRPr lang="en-US" sz="2800" dirty="0" smtClean="0">
              <a:latin typeface="Arial Black" panose="020B0A04020102020204" pitchFamily="34" charset="0"/>
            </a:endParaRPr>
          </a:p>
          <a:p>
            <a:r>
              <a:rPr lang="en-US" sz="2800" dirty="0" smtClean="0">
                <a:latin typeface="Arial Black" panose="020B0A04020102020204" pitchFamily="34" charset="0"/>
              </a:rPr>
              <a:t>Healthcare facilities that generate hazardous waste pharmaceuticals</a:t>
            </a:r>
          </a:p>
          <a:p>
            <a:endParaRPr lang="en-US" sz="2800" dirty="0" smtClean="0">
              <a:latin typeface="Arial Black" panose="020B0A04020102020204" pitchFamily="34" charset="0"/>
            </a:endParaRPr>
          </a:p>
          <a:p>
            <a:r>
              <a:rPr lang="en-US" sz="2800" dirty="0" smtClean="0">
                <a:latin typeface="Arial Black" panose="020B0A04020102020204" pitchFamily="34" charset="0"/>
              </a:rPr>
              <a:t>Does </a:t>
            </a:r>
            <a:r>
              <a:rPr lang="en-US" sz="2800" u="sng" dirty="0" smtClean="0">
                <a:latin typeface="Arial Black" panose="020B0A04020102020204" pitchFamily="34" charset="0"/>
              </a:rPr>
              <a:t>not</a:t>
            </a:r>
            <a:r>
              <a:rPr lang="en-US" sz="2800" dirty="0" smtClean="0">
                <a:latin typeface="Arial Black" panose="020B0A04020102020204" pitchFamily="34" charset="0"/>
              </a:rPr>
              <a:t> include healthcare facilities that are CESQGs</a:t>
            </a:r>
          </a:p>
          <a:p>
            <a:endParaRPr lang="en-US" sz="2800" dirty="0" smtClean="0">
              <a:latin typeface="Arial Black" panose="020B0A04020102020204" pitchFamily="34" charset="0"/>
            </a:endParaRPr>
          </a:p>
          <a:p>
            <a:r>
              <a:rPr lang="en-US" sz="2800" dirty="0" smtClean="0">
                <a:latin typeface="Arial Black" panose="020B0A04020102020204" pitchFamily="34" charset="0"/>
              </a:rPr>
              <a:t>All </a:t>
            </a:r>
            <a:r>
              <a:rPr lang="en-US" sz="2800" dirty="0">
                <a:latin typeface="Arial Black" panose="020B0A04020102020204" pitchFamily="34" charset="0"/>
              </a:rPr>
              <a:t>pharmaceutical reverse distributors - regardless of current generator category</a:t>
            </a:r>
          </a:p>
          <a:p>
            <a:endParaRPr lang="en-US" sz="2800" dirty="0" smtClean="0"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en-US" sz="2800" dirty="0" smtClean="0">
              <a:latin typeface="Arial Black" panose="020B0A040201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2750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81000"/>
            <a:ext cx="7315200" cy="1154097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latin typeface="Arial Black" panose="020B0A04020102020204" pitchFamily="34" charset="0"/>
              </a:rPr>
              <a:t>Proposed Definition of </a:t>
            </a:r>
            <a:br>
              <a:rPr lang="en-US" dirty="0" smtClean="0">
                <a:latin typeface="Arial Black" panose="020B0A04020102020204" pitchFamily="34" charset="0"/>
              </a:rPr>
            </a:br>
            <a:r>
              <a:rPr lang="en-US" dirty="0" smtClean="0">
                <a:latin typeface="Arial Black" panose="020B0A04020102020204" pitchFamily="34" charset="0"/>
              </a:rPr>
              <a:t>Healthcare Facility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F42D8-F94B-40FC-871B-F679962B677A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762000" y="1600200"/>
            <a:ext cx="7315200" cy="3539527"/>
          </a:xfrm>
        </p:spPr>
        <p:txBody>
          <a:bodyPr>
            <a:normAutofit fontScale="55000" lnSpcReduction="20000"/>
          </a:bodyPr>
          <a:lstStyle/>
          <a:p>
            <a:r>
              <a:rPr lang="en-US" sz="3800" dirty="0" smtClean="0">
                <a:latin typeface="Arial Black" panose="020B0A04020102020204" pitchFamily="34" charset="0"/>
              </a:rPr>
              <a:t>Any </a:t>
            </a:r>
            <a:r>
              <a:rPr lang="en-US" sz="3800" dirty="0">
                <a:latin typeface="Arial Black" panose="020B0A04020102020204" pitchFamily="34" charset="0"/>
              </a:rPr>
              <a:t>person that </a:t>
            </a:r>
            <a:r>
              <a:rPr lang="en-US" sz="3800" dirty="0" smtClean="0">
                <a:latin typeface="Arial Black" panose="020B0A04020102020204" pitchFamily="34" charset="0"/>
              </a:rPr>
              <a:t>:</a:t>
            </a:r>
          </a:p>
          <a:p>
            <a:pPr marL="274320" lvl="1" indent="0">
              <a:buNone/>
            </a:pPr>
            <a:endParaRPr lang="en-US" sz="3800" dirty="0" smtClean="0">
              <a:latin typeface="Arial Black" panose="020B0A04020102020204" pitchFamily="34" charset="0"/>
            </a:endParaRPr>
          </a:p>
          <a:p>
            <a:pPr marL="274320" lvl="1" indent="0">
              <a:buNone/>
            </a:pPr>
            <a:r>
              <a:rPr lang="en-US" sz="3800" dirty="0" smtClean="0">
                <a:latin typeface="Arial Black" panose="020B0A04020102020204" pitchFamily="34" charset="0"/>
              </a:rPr>
              <a:t>provides </a:t>
            </a:r>
            <a:r>
              <a:rPr lang="en-US" sz="3800" dirty="0">
                <a:latin typeface="Arial Black" panose="020B0A04020102020204" pitchFamily="34" charset="0"/>
              </a:rPr>
              <a:t>preventative, diagnostic, therapeutic, rehabilitative, maintenance or palliative care, and counseling, service, assessment or procedure with respect to the physical or mental condition, or functional status, of a human or animal or that affects the structure or function of the human or animal body; or </a:t>
            </a:r>
            <a:endParaRPr lang="en-US" sz="3800" dirty="0" smtClean="0">
              <a:latin typeface="Arial Black" panose="020B0A04020102020204" pitchFamily="34" charset="0"/>
            </a:endParaRPr>
          </a:p>
          <a:p>
            <a:pPr marL="274320" lvl="1" indent="0">
              <a:buNone/>
            </a:pPr>
            <a:endParaRPr lang="en-US" sz="3800" dirty="0" smtClean="0">
              <a:latin typeface="Arial Black" panose="020B0A04020102020204" pitchFamily="34" charset="0"/>
            </a:endParaRPr>
          </a:p>
          <a:p>
            <a:pPr marL="274320" lvl="1" indent="0">
              <a:buNone/>
            </a:pPr>
            <a:r>
              <a:rPr lang="en-US" sz="3800" dirty="0" smtClean="0">
                <a:latin typeface="Arial Black" panose="020B0A04020102020204" pitchFamily="34" charset="0"/>
              </a:rPr>
              <a:t>sells </a:t>
            </a:r>
            <a:r>
              <a:rPr lang="en-US" sz="3800" dirty="0">
                <a:latin typeface="Arial Black" panose="020B0A04020102020204" pitchFamily="34" charset="0"/>
              </a:rPr>
              <a:t>or dispenses over-the-counter or prescription pharmaceuticals. </a:t>
            </a:r>
            <a:endParaRPr lang="en-US" sz="3800" dirty="0" smtClean="0">
              <a:latin typeface="Arial Black" panose="020B0A04020102020204" pitchFamily="34" charset="0"/>
            </a:endParaRPr>
          </a:p>
          <a:p>
            <a:endParaRPr lang="en-US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4686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09601"/>
            <a:ext cx="7315200" cy="761999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Healthcare </a:t>
            </a:r>
            <a:r>
              <a:rPr lang="en-US" dirty="0" smtClean="0">
                <a:latin typeface="Arial Black" panose="020B0A04020102020204" pitchFamily="34" charset="0"/>
              </a:rPr>
              <a:t>Facility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F42D8-F94B-40FC-871B-F679962B677A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914400" y="1524001"/>
            <a:ext cx="7315200" cy="4785360"/>
          </a:xfrm>
        </p:spPr>
        <p:txBody>
          <a:bodyPr>
            <a:normAutofit/>
          </a:bodyPr>
          <a:lstStyle/>
          <a:p>
            <a:r>
              <a:rPr lang="en-US" sz="2800" dirty="0" err="1">
                <a:latin typeface="Arial Black" panose="020B0A04020102020204" pitchFamily="34" charset="0"/>
              </a:rPr>
              <a:t>lncludes</a:t>
            </a:r>
            <a:r>
              <a:rPr lang="en-US" sz="2800" dirty="0">
                <a:latin typeface="Arial Black" panose="020B0A04020102020204" pitchFamily="34" charset="0"/>
              </a:rPr>
              <a:t> </a:t>
            </a:r>
            <a:r>
              <a:rPr lang="en-US" sz="2800" dirty="0" smtClean="0">
                <a:latin typeface="Arial Black" panose="020B0A04020102020204" pitchFamily="34" charset="0"/>
              </a:rPr>
              <a:t>(but is not limited to):</a:t>
            </a:r>
          </a:p>
          <a:p>
            <a:pPr lvl="1"/>
            <a:r>
              <a:rPr lang="en-US" sz="2800" dirty="0" smtClean="0">
                <a:latin typeface="Arial Black" panose="020B0A04020102020204" pitchFamily="34" charset="0"/>
              </a:rPr>
              <a:t>Hospitals, including psychiatric hospitals</a:t>
            </a:r>
          </a:p>
          <a:p>
            <a:pPr lvl="1"/>
            <a:r>
              <a:rPr lang="en-US" sz="2800" dirty="0" smtClean="0">
                <a:latin typeface="Arial Black" panose="020B0A04020102020204" pitchFamily="34" charset="0"/>
              </a:rPr>
              <a:t>Pharmacies, including</a:t>
            </a:r>
          </a:p>
          <a:p>
            <a:pPr lvl="2"/>
            <a:r>
              <a:rPr lang="en-US" sz="2800" dirty="0" smtClean="0">
                <a:latin typeface="Arial Black" panose="020B0A04020102020204" pitchFamily="34" charset="0"/>
              </a:rPr>
              <a:t>Long-term care pharmacies</a:t>
            </a:r>
          </a:p>
          <a:p>
            <a:pPr lvl="2"/>
            <a:r>
              <a:rPr lang="en-US" sz="2800" dirty="0" smtClean="0">
                <a:latin typeface="Arial Black" panose="020B0A04020102020204" pitchFamily="34" charset="0"/>
              </a:rPr>
              <a:t>Mail-order pharmacies</a:t>
            </a:r>
          </a:p>
          <a:p>
            <a:pPr lvl="2"/>
            <a:r>
              <a:rPr lang="en-US" sz="2800" dirty="0" smtClean="0">
                <a:latin typeface="Arial Black" panose="020B0A04020102020204" pitchFamily="34" charset="0"/>
              </a:rPr>
              <a:t>Retail stores with pharmacies</a:t>
            </a:r>
          </a:p>
          <a:p>
            <a:pPr lvl="1"/>
            <a:r>
              <a:rPr lang="en-US" sz="2800" dirty="0" smtClean="0">
                <a:latin typeface="Arial Black" panose="020B0A04020102020204" pitchFamily="34" charset="0"/>
              </a:rPr>
              <a:t>Health clinics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9007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09601"/>
            <a:ext cx="7315200" cy="761999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Healthcare </a:t>
            </a:r>
            <a:r>
              <a:rPr lang="en-US" dirty="0" smtClean="0">
                <a:latin typeface="Arial Black" panose="020B0A04020102020204" pitchFamily="34" charset="0"/>
              </a:rPr>
              <a:t>Facility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F42D8-F94B-40FC-871B-F679962B677A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914400" y="1524001"/>
            <a:ext cx="7315200" cy="4785360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>
                <a:latin typeface="Arial Black" panose="020B0A04020102020204" pitchFamily="34" charset="0"/>
              </a:rPr>
              <a:t>(continued)</a:t>
            </a:r>
            <a:endParaRPr lang="en-US" sz="2800" dirty="0" smtClean="0">
              <a:latin typeface="Arial Black" panose="020B0A04020102020204" pitchFamily="34" charset="0"/>
            </a:endParaRPr>
          </a:p>
          <a:p>
            <a:pPr lvl="1"/>
            <a:r>
              <a:rPr lang="en-US" sz="2800" dirty="0" smtClean="0">
                <a:latin typeface="Arial Black" panose="020B0A04020102020204" pitchFamily="34" charset="0"/>
              </a:rPr>
              <a:t>Surgical centers</a:t>
            </a:r>
          </a:p>
          <a:p>
            <a:pPr lvl="1"/>
            <a:r>
              <a:rPr lang="en-US" sz="2800" dirty="0" smtClean="0">
                <a:latin typeface="Arial Black" panose="020B0A04020102020204" pitchFamily="34" charset="0"/>
              </a:rPr>
              <a:t>Long-term care facilities</a:t>
            </a:r>
          </a:p>
          <a:p>
            <a:pPr lvl="1"/>
            <a:r>
              <a:rPr lang="en-US" sz="2800" dirty="0" smtClean="0">
                <a:latin typeface="Arial Black" panose="020B0A04020102020204" pitchFamily="34" charset="0"/>
              </a:rPr>
              <a:t>Physicians offices, including dental, optical, &amp; chiropractors</a:t>
            </a:r>
          </a:p>
          <a:p>
            <a:pPr lvl="1"/>
            <a:r>
              <a:rPr lang="en-US" sz="2800" dirty="0" smtClean="0">
                <a:latin typeface="Arial Black" panose="020B0A04020102020204" pitchFamily="34" charset="0"/>
              </a:rPr>
              <a:t>Veterinary clinics and hospitals</a:t>
            </a:r>
          </a:p>
          <a:p>
            <a:pPr lvl="1"/>
            <a:r>
              <a:rPr lang="en-US" sz="2800" dirty="0" smtClean="0">
                <a:latin typeface="Arial Black" panose="020B0A04020102020204" pitchFamily="34" charset="0"/>
              </a:rPr>
              <a:t>Drug compounding facilities</a:t>
            </a:r>
          </a:p>
          <a:p>
            <a:pPr lvl="1"/>
            <a:r>
              <a:rPr lang="en-US" sz="2800" dirty="0" smtClean="0">
                <a:latin typeface="Arial Black" panose="020B0A04020102020204" pitchFamily="34" charset="0"/>
              </a:rPr>
              <a:t>Coroners &amp; medical examiners</a:t>
            </a:r>
          </a:p>
          <a:p>
            <a:pPr marL="274320" lvl="1" indent="0">
              <a:buNone/>
            </a:pPr>
            <a:endParaRPr lang="en-US" sz="2800" dirty="0" smtClean="0">
              <a:latin typeface="Arial Black" panose="020B0A04020102020204" pitchFamily="34" charset="0"/>
            </a:endParaRPr>
          </a:p>
          <a:p>
            <a:r>
              <a:rPr lang="en-US" sz="2800" dirty="0" smtClean="0">
                <a:latin typeface="Arial Black" panose="020B0A04020102020204" pitchFamily="34" charset="0"/>
              </a:rPr>
              <a:t>Drug manufacturers are not considered healthcare facilities</a:t>
            </a:r>
            <a:endParaRPr lang="en-US" sz="2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9518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33401"/>
            <a:ext cx="7315200" cy="1066799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Proposed Definition of </a:t>
            </a:r>
            <a:r>
              <a:rPr lang="en-US" dirty="0" smtClean="0">
                <a:latin typeface="Arial Black" panose="020B0A04020102020204" pitchFamily="34" charset="0"/>
              </a:rPr>
              <a:t>Reverse Distributor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F42D8-F94B-40FC-871B-F679962B677A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914400" y="1752601"/>
            <a:ext cx="7315200" cy="4556760"/>
          </a:xfrm>
        </p:spPr>
        <p:txBody>
          <a:bodyPr>
            <a:normAutofit/>
          </a:bodyPr>
          <a:lstStyle/>
          <a:p>
            <a:pPr marL="320040" lvl="1" indent="0">
              <a:buNone/>
            </a:pPr>
            <a:r>
              <a:rPr lang="en-US" sz="2800" dirty="0" smtClean="0">
                <a:latin typeface="Arial Black" panose="020B0A04020102020204" pitchFamily="34" charset="0"/>
              </a:rPr>
              <a:t>Any person that receives </a:t>
            </a:r>
            <a:r>
              <a:rPr lang="en-US" sz="2800" dirty="0">
                <a:latin typeface="Arial Black" panose="020B0A04020102020204" pitchFamily="34" charset="0"/>
              </a:rPr>
              <a:t>and accumulates potentially creditable hazardous waste pharmaceuticals for the purpose of facilitating or verifying manufacturer’s </a:t>
            </a:r>
            <a:r>
              <a:rPr lang="en-US" sz="2800" dirty="0" smtClean="0">
                <a:latin typeface="Arial Black" panose="020B0A04020102020204" pitchFamily="34" charset="0"/>
              </a:rPr>
              <a:t>credit</a:t>
            </a:r>
          </a:p>
          <a:p>
            <a:pPr lvl="1"/>
            <a:endParaRPr lang="en-US" sz="2800" dirty="0" smtClean="0">
              <a:latin typeface="Arial Black" panose="020B0A0402010202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2600" dirty="0">
              <a:latin typeface="Arial Black" panose="020B0A04020102020204" pitchFamily="34" charset="0"/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5411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33401"/>
            <a:ext cx="7315200" cy="1066799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Proposed Definition of </a:t>
            </a:r>
            <a:r>
              <a:rPr lang="en-US" dirty="0" smtClean="0">
                <a:latin typeface="Arial Black" panose="020B0A04020102020204" pitchFamily="34" charset="0"/>
              </a:rPr>
              <a:t>Reverse Distributor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F42D8-F94B-40FC-871B-F679962B677A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914400" y="1752601"/>
            <a:ext cx="7315200" cy="4556760"/>
          </a:xfrm>
        </p:spPr>
        <p:txBody>
          <a:bodyPr>
            <a:normAutofit/>
          </a:bodyPr>
          <a:lstStyle/>
          <a:p>
            <a:pPr marL="320040" lvl="1" indent="0">
              <a:buNone/>
            </a:pPr>
            <a:r>
              <a:rPr lang="en-US" sz="2800" dirty="0" smtClean="0">
                <a:latin typeface="Arial Black" panose="020B0A04020102020204" pitchFamily="34" charset="0"/>
              </a:rPr>
              <a:t>Any person, including forward distributors and pharmaceutical manufacturers, that processes pharmaceuticals for the facilitation or verification of manufacturer’s credit is considered a pharmaceutical reverse distributor</a:t>
            </a:r>
          </a:p>
          <a:p>
            <a:pPr marL="274320" lvl="1" indent="0">
              <a:buNone/>
            </a:pPr>
            <a:endParaRPr lang="en-US" sz="2800" dirty="0" smtClean="0">
              <a:latin typeface="Arial Black" panose="020B0A04020102020204" pitchFamily="34" charset="0"/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0499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57201"/>
            <a:ext cx="7315200" cy="990599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err="1">
                <a:latin typeface="Arial Black" panose="020B0A04020102020204" pitchFamily="34" charset="0"/>
              </a:rPr>
              <a:t>Sewering</a:t>
            </a:r>
            <a:r>
              <a:rPr lang="en-US" b="1" dirty="0">
                <a:latin typeface="Arial Black" panose="020B0A04020102020204" pitchFamily="34" charset="0"/>
              </a:rPr>
              <a:t> Pharmaceuticals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1"/>
            <a:ext cx="7315200" cy="470916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Arial Black" panose="020B0A04020102020204" pitchFamily="34" charset="0"/>
              </a:rPr>
              <a:t>Rule proposes ban on  </a:t>
            </a:r>
            <a:r>
              <a:rPr lang="en-US" sz="2800" dirty="0" err="1" smtClean="0">
                <a:latin typeface="Arial Black" panose="020B0A04020102020204" pitchFamily="34" charset="0"/>
              </a:rPr>
              <a:t>sewering</a:t>
            </a:r>
            <a:r>
              <a:rPr lang="en-US" sz="2800" dirty="0" smtClean="0">
                <a:latin typeface="Arial Black" panose="020B0A04020102020204" pitchFamily="34" charset="0"/>
              </a:rPr>
              <a:t> </a:t>
            </a:r>
            <a:r>
              <a:rPr lang="en-US" sz="2800" dirty="0">
                <a:latin typeface="Arial Black" panose="020B0A04020102020204" pitchFamily="34" charset="0"/>
              </a:rPr>
              <a:t>of HW </a:t>
            </a:r>
            <a:r>
              <a:rPr lang="en-US" sz="2800" dirty="0" smtClean="0">
                <a:latin typeface="Arial Black" panose="020B0A04020102020204" pitchFamily="34" charset="0"/>
              </a:rPr>
              <a:t>pharmaceuticals</a:t>
            </a:r>
          </a:p>
          <a:p>
            <a:pPr marL="45720" indent="0">
              <a:buNone/>
            </a:pPr>
            <a:endParaRPr lang="en-US" sz="2800" dirty="0" smtClean="0">
              <a:latin typeface="Arial Black" panose="020B0A04020102020204" pitchFamily="34" charset="0"/>
            </a:endParaRPr>
          </a:p>
          <a:p>
            <a:r>
              <a:rPr lang="en-US" sz="2800" dirty="0" smtClean="0">
                <a:latin typeface="Arial Black" panose="020B0A04020102020204" pitchFamily="34" charset="0"/>
              </a:rPr>
              <a:t>Sewer </a:t>
            </a:r>
            <a:r>
              <a:rPr lang="en-US" sz="2800" dirty="0">
                <a:latin typeface="Arial Black" panose="020B0A04020102020204" pitchFamily="34" charset="0"/>
              </a:rPr>
              <a:t>ban applies to </a:t>
            </a:r>
            <a:r>
              <a:rPr lang="en-US" sz="2800" u="sng" dirty="0">
                <a:latin typeface="Arial Black" panose="020B0A04020102020204" pitchFamily="34" charset="0"/>
              </a:rPr>
              <a:t>all</a:t>
            </a:r>
            <a:r>
              <a:rPr lang="en-US" sz="2800" dirty="0">
                <a:latin typeface="Arial Black" panose="020B0A04020102020204" pitchFamily="34" charset="0"/>
              </a:rPr>
              <a:t> healthcare facilities &amp; RDs, including </a:t>
            </a:r>
            <a:r>
              <a:rPr lang="en-US" sz="2800" dirty="0" smtClean="0">
                <a:latin typeface="Arial Black" panose="020B0A04020102020204" pitchFamily="34" charset="0"/>
              </a:rPr>
              <a:t>CESQGs</a:t>
            </a:r>
          </a:p>
          <a:p>
            <a:endParaRPr lang="en-US" sz="2800" dirty="0" smtClean="0">
              <a:latin typeface="Arial Black" panose="020B0A04020102020204" pitchFamily="34" charset="0"/>
            </a:endParaRPr>
          </a:p>
          <a:p>
            <a:r>
              <a:rPr lang="en-US" sz="2800" dirty="0" smtClean="0">
                <a:latin typeface="Arial Black" panose="020B0A04020102020204" pitchFamily="34" charset="0"/>
              </a:rPr>
              <a:t>At  </a:t>
            </a:r>
            <a:r>
              <a:rPr lang="en-US" sz="2800" dirty="0">
                <a:latin typeface="Arial Black" panose="020B0A04020102020204" pitchFamily="34" charset="0"/>
              </a:rPr>
              <a:t>EPA’s </a:t>
            </a:r>
            <a:r>
              <a:rPr lang="en-US" sz="2800" dirty="0" smtClean="0">
                <a:latin typeface="Arial Black" panose="020B0A04020102020204" pitchFamily="34" charset="0"/>
              </a:rPr>
              <a:t>urging DEA </a:t>
            </a:r>
            <a:r>
              <a:rPr lang="en-US" sz="2800" dirty="0">
                <a:latin typeface="Arial Black" panose="020B0A04020102020204" pitchFamily="34" charset="0"/>
              </a:rPr>
              <a:t>no longer allows </a:t>
            </a:r>
            <a:r>
              <a:rPr lang="en-US" sz="2800" dirty="0" err="1">
                <a:latin typeface="Arial Black" panose="020B0A04020102020204" pitchFamily="34" charset="0"/>
              </a:rPr>
              <a:t>sewering</a:t>
            </a:r>
            <a:r>
              <a:rPr lang="en-US" sz="2800" dirty="0">
                <a:latin typeface="Arial Black" panose="020B0A04020102020204" pitchFamily="34" charset="0"/>
              </a:rPr>
              <a:t> as a means of destroying controlled </a:t>
            </a:r>
            <a:r>
              <a:rPr lang="en-US" sz="2800" dirty="0" smtClean="0">
                <a:latin typeface="Arial Black" panose="020B0A04020102020204" pitchFamily="34" charset="0"/>
              </a:rPr>
              <a:t>substances</a:t>
            </a:r>
            <a:endParaRPr lang="en-US" sz="2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956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1"/>
            <a:ext cx="7315200" cy="1219199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latin typeface="Arial Black" panose="020B0A04020102020204" pitchFamily="34" charset="0"/>
              </a:rPr>
              <a:t>Containers with Residues</a:t>
            </a:r>
            <a:br>
              <a:rPr lang="en-US" dirty="0" smtClean="0">
                <a:latin typeface="Arial Black" panose="020B0A04020102020204" pitchFamily="34" charset="0"/>
              </a:rPr>
            </a:br>
            <a:endParaRPr lang="en-US" sz="2000" dirty="0">
              <a:latin typeface="Arial Black" panose="020B0A0402010202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F42D8-F94B-40FC-871B-F679962B677A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914400" y="1371601"/>
            <a:ext cx="7315200" cy="4937760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Arial Black" panose="020B0A04020102020204" pitchFamily="34" charset="0"/>
              </a:rPr>
              <a:t>If residues are acute/P-listed HW, then to be considered “RCRA empty,” containers must be</a:t>
            </a:r>
            <a:r>
              <a:rPr lang="en-US" sz="2800" dirty="0" smtClean="0">
                <a:latin typeface="Arial Black" panose="020B0A04020102020204" pitchFamily="34" charset="0"/>
              </a:rPr>
              <a:t>:</a:t>
            </a:r>
          </a:p>
          <a:p>
            <a:endParaRPr lang="en-US" sz="2800" dirty="0">
              <a:latin typeface="Arial Black" panose="020B0A04020102020204" pitchFamily="34" charset="0"/>
            </a:endParaRPr>
          </a:p>
          <a:p>
            <a:pPr lvl="1"/>
            <a:r>
              <a:rPr lang="en-US" sz="2800" dirty="0">
                <a:latin typeface="Arial Black" panose="020B0A04020102020204" pitchFamily="34" charset="0"/>
              </a:rPr>
              <a:t>Triple-rinsed, or</a:t>
            </a:r>
          </a:p>
          <a:p>
            <a:pPr lvl="1"/>
            <a:r>
              <a:rPr lang="en-US" sz="2800" dirty="0">
                <a:latin typeface="Arial Black" panose="020B0A04020102020204" pitchFamily="34" charset="0"/>
              </a:rPr>
              <a:t>Cleaned by another method shown in the scientific literature or by tests by generator, to achieve equivalent </a:t>
            </a:r>
            <a:r>
              <a:rPr lang="en-US" sz="2800" dirty="0" smtClean="0">
                <a:latin typeface="Arial Black" panose="020B0A04020102020204" pitchFamily="34" charset="0"/>
              </a:rPr>
              <a:t>removal</a:t>
            </a:r>
          </a:p>
          <a:p>
            <a:pPr marL="27432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16628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1"/>
            <a:ext cx="7315200" cy="1219199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latin typeface="Arial Black" panose="020B0A04020102020204" pitchFamily="34" charset="0"/>
              </a:rPr>
              <a:t>Containers with Residues</a:t>
            </a:r>
            <a:br>
              <a:rPr lang="en-US" dirty="0" smtClean="0">
                <a:latin typeface="Arial Black" panose="020B0A04020102020204" pitchFamily="34" charset="0"/>
              </a:rPr>
            </a:br>
            <a:endParaRPr lang="en-US" sz="2000" dirty="0">
              <a:latin typeface="Arial Black" panose="020B0A0402010202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F42D8-F94B-40FC-871B-F679962B677A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914400" y="1371601"/>
            <a:ext cx="7315200" cy="4937760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Arial Black" panose="020B0A04020102020204" pitchFamily="34" charset="0"/>
              </a:rPr>
              <a:t>Residues in unit-dose containers and dispensing bottles/vials would be exempt from </a:t>
            </a:r>
            <a:r>
              <a:rPr lang="en-US" sz="2800" dirty="0" smtClean="0">
                <a:latin typeface="Arial Black" panose="020B0A04020102020204" pitchFamily="34" charset="0"/>
              </a:rPr>
              <a:t>RCRA</a:t>
            </a:r>
          </a:p>
          <a:p>
            <a:endParaRPr lang="en-US" sz="2800" dirty="0">
              <a:latin typeface="Arial Black" panose="020B0A04020102020204" pitchFamily="34" charset="0"/>
            </a:endParaRPr>
          </a:p>
          <a:p>
            <a:pPr lvl="1"/>
            <a:r>
              <a:rPr lang="en-US" sz="2800" dirty="0">
                <a:latin typeface="Arial Black" panose="020B0A04020102020204" pitchFamily="34" charset="0"/>
              </a:rPr>
              <a:t>Unit-dose containers (e.g., packets, cups, wrappers, blister packs and unit-dose delivery devices) and</a:t>
            </a:r>
          </a:p>
          <a:p>
            <a:pPr lvl="1"/>
            <a:r>
              <a:rPr lang="en-US" sz="2800" dirty="0">
                <a:latin typeface="Arial Black" panose="020B0A04020102020204" pitchFamily="34" charset="0"/>
              </a:rPr>
              <a:t>Dispensing bottles and vials up to 1 liter or 1000 pills</a:t>
            </a:r>
          </a:p>
          <a:p>
            <a:endParaRPr lang="en-US" sz="2800" dirty="0" smtClean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8390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1"/>
            <a:ext cx="7315200" cy="1219199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latin typeface="Arial Black" panose="020B0A04020102020204" pitchFamily="34" charset="0"/>
              </a:rPr>
              <a:t>Containers with Residues</a:t>
            </a:r>
            <a:br>
              <a:rPr lang="en-US" dirty="0" smtClean="0">
                <a:latin typeface="Arial Black" panose="020B0A04020102020204" pitchFamily="34" charset="0"/>
              </a:rPr>
            </a:br>
            <a:endParaRPr lang="en-US" sz="2000" dirty="0">
              <a:latin typeface="Arial Black" panose="020B0A0402010202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F42D8-F94B-40FC-871B-F679962B677A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914400" y="1371601"/>
            <a:ext cx="7315200" cy="4937760"/>
          </a:xfrm>
        </p:spPr>
        <p:txBody>
          <a:bodyPr>
            <a:noAutofit/>
          </a:bodyPr>
          <a:lstStyle/>
          <a:p>
            <a:r>
              <a:rPr lang="en-US" sz="2800" dirty="0">
                <a:latin typeface="Arial Black" panose="020B0A04020102020204" pitchFamily="34" charset="0"/>
              </a:rPr>
              <a:t>If all contents are removed </a:t>
            </a:r>
            <a:r>
              <a:rPr lang="en-US" sz="2800" dirty="0" smtClean="0">
                <a:latin typeface="Arial Black" panose="020B0A04020102020204" pitchFamily="34" charset="0"/>
              </a:rPr>
              <a:t>equivalent </a:t>
            </a:r>
            <a:r>
              <a:rPr lang="en-US" sz="2800" dirty="0">
                <a:latin typeface="Arial Black" panose="020B0A04020102020204" pitchFamily="34" charset="0"/>
              </a:rPr>
              <a:t>to </a:t>
            </a:r>
            <a:r>
              <a:rPr lang="en-US" sz="2800" dirty="0" smtClean="0">
                <a:latin typeface="Arial Black" panose="020B0A04020102020204" pitchFamily="34" charset="0"/>
              </a:rPr>
              <a:t>“</a:t>
            </a:r>
            <a:r>
              <a:rPr lang="en-US" sz="2800" dirty="0">
                <a:latin typeface="Arial Black" panose="020B0A04020102020204" pitchFamily="34" charset="0"/>
              </a:rPr>
              <a:t>RCRA empty</a:t>
            </a:r>
            <a:r>
              <a:rPr lang="en-US" sz="2800" dirty="0" smtClean="0">
                <a:latin typeface="Arial Black" panose="020B0A04020102020204" pitchFamily="34" charset="0"/>
              </a:rPr>
              <a:t>”</a:t>
            </a:r>
          </a:p>
          <a:p>
            <a:endParaRPr lang="en-US" sz="2800" dirty="0">
              <a:latin typeface="Arial Black" panose="020B0A04020102020204" pitchFamily="34" charset="0"/>
            </a:endParaRPr>
          </a:p>
          <a:p>
            <a:r>
              <a:rPr lang="en-US" sz="2800" dirty="0" smtClean="0">
                <a:latin typeface="Arial Black" panose="020B0A04020102020204" pitchFamily="34" charset="0"/>
              </a:rPr>
              <a:t>Container </a:t>
            </a:r>
            <a:r>
              <a:rPr lang="en-US" sz="2800" dirty="0">
                <a:latin typeface="Arial Black" panose="020B0A04020102020204" pitchFamily="34" charset="0"/>
              </a:rPr>
              <a:t>may be disposed of as non-hazardous </a:t>
            </a:r>
            <a:r>
              <a:rPr lang="en-US" sz="2800" dirty="0" smtClean="0">
                <a:latin typeface="Arial Black" panose="020B0A04020102020204" pitchFamily="34" charset="0"/>
              </a:rPr>
              <a:t>waste</a:t>
            </a:r>
          </a:p>
          <a:p>
            <a:endParaRPr lang="en-US" sz="2800" dirty="0">
              <a:latin typeface="Arial Black" panose="020B0A04020102020204" pitchFamily="34" charset="0"/>
            </a:endParaRPr>
          </a:p>
          <a:p>
            <a:r>
              <a:rPr lang="en-US" sz="2800" dirty="0">
                <a:latin typeface="Arial Black" panose="020B0A04020102020204" pitchFamily="34" charset="0"/>
              </a:rPr>
              <a:t>Original </a:t>
            </a:r>
            <a:r>
              <a:rPr lang="en-US" sz="2800" dirty="0" smtClean="0">
                <a:latin typeface="Arial Black" panose="020B0A04020102020204" pitchFamily="34" charset="0"/>
              </a:rPr>
              <a:t>packaging</a:t>
            </a:r>
            <a:r>
              <a:rPr lang="en-US" sz="2800" dirty="0">
                <a:latin typeface="Arial Black" panose="020B0A04020102020204" pitchFamily="34" charset="0"/>
              </a:rPr>
              <a:t>, including dispensing vials &amp; bottles, must be destroyed to prevent </a:t>
            </a:r>
            <a:r>
              <a:rPr lang="en-US" sz="2800" dirty="0" smtClean="0">
                <a:latin typeface="Arial Black" panose="020B0A04020102020204" pitchFamily="34" charset="0"/>
              </a:rPr>
              <a:t>diversion</a:t>
            </a:r>
          </a:p>
        </p:txBody>
      </p:sp>
    </p:spTree>
    <p:extLst>
      <p:ext uri="{BB962C8B-B14F-4D97-AF65-F5344CB8AC3E}">
        <p14:creationId xmlns:p14="http://schemas.microsoft.com/office/powerpoint/2010/main" val="1187605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1752600"/>
            <a:ext cx="7315200" cy="2743200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Hazardous Waste Pharmaceuticals</a:t>
            </a:r>
            <a:br>
              <a:rPr lang="en-US" dirty="0">
                <a:latin typeface="Arial Black" panose="020B0A04020102020204" pitchFamily="34" charset="0"/>
              </a:rPr>
            </a:br>
            <a:r>
              <a:rPr lang="en-US" dirty="0" smtClean="0">
                <a:latin typeface="Arial Black" panose="020B0A04020102020204" pitchFamily="34" charset="0"/>
              </a:rPr>
              <a:t>(Proposed Rule)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638800"/>
            <a:ext cx="7315200" cy="672362"/>
          </a:xfrm>
        </p:spPr>
        <p:txBody>
          <a:bodyPr/>
          <a:lstStyle/>
          <a:p>
            <a:r>
              <a:rPr lang="en-US" sz="1800" dirty="0"/>
              <a:t>Adapted from </a:t>
            </a:r>
            <a:r>
              <a:rPr lang="en-US" sz="1800" dirty="0" smtClean="0"/>
              <a:t>USEPA </a:t>
            </a:r>
            <a:r>
              <a:rPr lang="en-US" sz="1800" dirty="0"/>
              <a:t>presentation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249374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1"/>
            <a:ext cx="7315200" cy="1219199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latin typeface="Arial Black" panose="020B0A04020102020204" pitchFamily="34" charset="0"/>
              </a:rPr>
              <a:t>Containers with Residues</a:t>
            </a:r>
            <a:br>
              <a:rPr lang="en-US" dirty="0" smtClean="0">
                <a:latin typeface="Arial Black" panose="020B0A04020102020204" pitchFamily="34" charset="0"/>
              </a:rPr>
            </a:br>
            <a:endParaRPr lang="en-US" sz="2000" dirty="0">
              <a:latin typeface="Arial Black" panose="020B0A0402010202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F42D8-F94B-40FC-871B-F679962B677A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914400" y="1371601"/>
            <a:ext cx="7315200" cy="4937760"/>
          </a:xfrm>
        </p:spPr>
        <p:txBody>
          <a:bodyPr>
            <a:noAutofit/>
          </a:bodyPr>
          <a:lstStyle/>
          <a:p>
            <a:r>
              <a:rPr lang="en-US" sz="2800" u="sng" dirty="0">
                <a:latin typeface="Arial Black" panose="020B0A04020102020204" pitchFamily="34" charset="0"/>
              </a:rPr>
              <a:t>Dispensed syringes </a:t>
            </a:r>
            <a:r>
              <a:rPr lang="en-US" sz="2800" dirty="0" smtClean="0">
                <a:latin typeface="Arial Black" panose="020B0A04020102020204" pitchFamily="34" charset="0"/>
              </a:rPr>
              <a:t>exempt if: </a:t>
            </a:r>
            <a:endParaRPr lang="en-US" sz="2800" dirty="0">
              <a:latin typeface="Arial Black" panose="020B0A04020102020204" pitchFamily="34" charset="0"/>
            </a:endParaRPr>
          </a:p>
          <a:p>
            <a:pPr lvl="1"/>
            <a:r>
              <a:rPr lang="en-US" sz="2800" dirty="0" smtClean="0">
                <a:latin typeface="Arial Black" panose="020B0A04020102020204" pitchFamily="34" charset="0"/>
              </a:rPr>
              <a:t>Syringe used </a:t>
            </a:r>
            <a:r>
              <a:rPr lang="en-US" sz="2800" dirty="0">
                <a:latin typeface="Arial Black" panose="020B0A04020102020204" pitchFamily="34" charset="0"/>
              </a:rPr>
              <a:t>to administer the pharmaceutical to a </a:t>
            </a:r>
            <a:r>
              <a:rPr lang="en-US" sz="2800" dirty="0" smtClean="0">
                <a:latin typeface="Arial Black" panose="020B0A04020102020204" pitchFamily="34" charset="0"/>
              </a:rPr>
              <a:t>patient</a:t>
            </a:r>
          </a:p>
          <a:p>
            <a:pPr lvl="1"/>
            <a:endParaRPr lang="en-US" sz="2800" dirty="0">
              <a:latin typeface="Arial Black" panose="020B0A04020102020204" pitchFamily="34" charset="0"/>
            </a:endParaRPr>
          </a:p>
          <a:p>
            <a:pPr lvl="1"/>
            <a:r>
              <a:rPr lang="en-US" sz="2800" dirty="0" smtClean="0">
                <a:latin typeface="Arial Black" panose="020B0A04020102020204" pitchFamily="34" charset="0"/>
              </a:rPr>
              <a:t>Syringe </a:t>
            </a:r>
            <a:r>
              <a:rPr lang="en-US" sz="2800" dirty="0">
                <a:latin typeface="Arial Black" panose="020B0A04020102020204" pitchFamily="34" charset="0"/>
              </a:rPr>
              <a:t>is placed in a sharps </a:t>
            </a:r>
            <a:r>
              <a:rPr lang="en-US" sz="2800" dirty="0" smtClean="0">
                <a:latin typeface="Arial Black" panose="020B0A04020102020204" pitchFamily="34" charset="0"/>
              </a:rPr>
              <a:t>container </a:t>
            </a:r>
            <a:r>
              <a:rPr lang="en-US" sz="2800" dirty="0">
                <a:latin typeface="Arial Black" panose="020B0A04020102020204" pitchFamily="34" charset="0"/>
              </a:rPr>
              <a:t>that is managed </a:t>
            </a:r>
            <a:r>
              <a:rPr lang="en-US" sz="2800" dirty="0" smtClean="0">
                <a:latin typeface="Arial Black" panose="020B0A04020102020204" pitchFamily="34" charset="0"/>
              </a:rPr>
              <a:t>appropriately</a:t>
            </a:r>
          </a:p>
          <a:p>
            <a:pPr lvl="1"/>
            <a:endParaRPr lang="en-US" sz="2800" dirty="0">
              <a:latin typeface="Arial Black" panose="020B0A04020102020204" pitchFamily="34" charset="0"/>
            </a:endParaRPr>
          </a:p>
          <a:p>
            <a:r>
              <a:rPr lang="en-US" sz="2800" dirty="0" smtClean="0">
                <a:latin typeface="Arial Black" panose="020B0A04020102020204" pitchFamily="34" charset="0"/>
              </a:rPr>
              <a:t>EPA seeking comment on quantity limits</a:t>
            </a:r>
          </a:p>
        </p:txBody>
      </p:sp>
    </p:spTree>
    <p:extLst>
      <p:ext uri="{BB962C8B-B14F-4D97-AF65-F5344CB8AC3E}">
        <p14:creationId xmlns:p14="http://schemas.microsoft.com/office/powerpoint/2010/main" val="2539960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1"/>
            <a:ext cx="7315200" cy="1219199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latin typeface="Arial Black" panose="020B0A04020102020204" pitchFamily="34" charset="0"/>
              </a:rPr>
              <a:t>Containers with Residues</a:t>
            </a:r>
            <a:br>
              <a:rPr lang="en-US" dirty="0" smtClean="0">
                <a:latin typeface="Arial Black" panose="020B0A04020102020204" pitchFamily="34" charset="0"/>
              </a:rPr>
            </a:br>
            <a:endParaRPr lang="en-US" sz="2000" dirty="0">
              <a:latin typeface="Arial Black" panose="020B0A0402010202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F42D8-F94B-40FC-871B-F679962B677A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914400" y="1371601"/>
            <a:ext cx="7315200" cy="4937760"/>
          </a:xfrm>
        </p:spPr>
        <p:txBody>
          <a:bodyPr>
            <a:noAutofit/>
          </a:bodyPr>
          <a:lstStyle/>
          <a:p>
            <a:r>
              <a:rPr lang="en-US" sz="2800" u="sng" dirty="0">
                <a:latin typeface="Arial Black" panose="020B0A04020102020204" pitchFamily="34" charset="0"/>
              </a:rPr>
              <a:t>All other containers</a:t>
            </a:r>
            <a:r>
              <a:rPr lang="en-US" sz="2800" dirty="0">
                <a:latin typeface="Arial Black" panose="020B0A04020102020204" pitchFamily="34" charset="0"/>
              </a:rPr>
              <a:t>, including delivery devices, that once held listed or characteristic pharmaceuticals, must be managed as hazardous </a:t>
            </a:r>
            <a:r>
              <a:rPr lang="en-US" sz="2800" dirty="0" smtClean="0">
                <a:latin typeface="Arial Black" panose="020B0A04020102020204" pitchFamily="34" charset="0"/>
              </a:rPr>
              <a:t>waste:</a:t>
            </a:r>
            <a:endParaRPr lang="en-US" sz="2800" dirty="0">
              <a:latin typeface="Arial Black" panose="020B0A04020102020204" pitchFamily="34" charset="0"/>
            </a:endParaRPr>
          </a:p>
          <a:p>
            <a:pPr lvl="1"/>
            <a:r>
              <a:rPr lang="en-US" sz="2800" dirty="0">
                <a:latin typeface="Arial Black" panose="020B0A04020102020204" pitchFamily="34" charset="0"/>
              </a:rPr>
              <a:t>IV bags and tubing</a:t>
            </a:r>
          </a:p>
          <a:p>
            <a:pPr lvl="1"/>
            <a:r>
              <a:rPr lang="en-US" sz="2800" dirty="0">
                <a:latin typeface="Arial Black" panose="020B0A04020102020204" pitchFamily="34" charset="0"/>
              </a:rPr>
              <a:t>Inhalers</a:t>
            </a:r>
          </a:p>
          <a:p>
            <a:pPr lvl="1"/>
            <a:r>
              <a:rPr lang="en-US" sz="2800" dirty="0">
                <a:latin typeface="Arial Black" panose="020B0A04020102020204" pitchFamily="34" charset="0"/>
              </a:rPr>
              <a:t>Aerosols</a:t>
            </a:r>
          </a:p>
          <a:p>
            <a:pPr lvl="1"/>
            <a:r>
              <a:rPr lang="en-US" sz="2800" dirty="0">
                <a:latin typeface="Arial Black" panose="020B0A04020102020204" pitchFamily="34" charset="0"/>
              </a:rPr>
              <a:t>Nebulizers</a:t>
            </a:r>
          </a:p>
          <a:p>
            <a:pPr lvl="1"/>
            <a:r>
              <a:rPr lang="en-US" sz="2800" dirty="0">
                <a:latin typeface="Arial Black" panose="020B0A04020102020204" pitchFamily="34" charset="0"/>
              </a:rPr>
              <a:t>Tubes of ointment, </a:t>
            </a:r>
            <a:r>
              <a:rPr lang="en-US" sz="2800" dirty="0" smtClean="0">
                <a:latin typeface="Arial Black" panose="020B0A04020102020204" pitchFamily="34" charset="0"/>
              </a:rPr>
              <a:t>gels, creams</a:t>
            </a:r>
            <a:endParaRPr lang="en-US" sz="2800" dirty="0">
              <a:latin typeface="Arial Black" panose="020B0A04020102020204" pitchFamily="34" charset="0"/>
            </a:endParaRPr>
          </a:p>
          <a:p>
            <a:endParaRPr lang="en-US" sz="2800" dirty="0" smtClean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1962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1"/>
            <a:ext cx="7315200" cy="1219199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latin typeface="Arial Black" panose="020B0A04020102020204" pitchFamily="34" charset="0"/>
              </a:rPr>
              <a:t>DEA &amp; EPA Intersection</a:t>
            </a:r>
            <a:br>
              <a:rPr lang="en-US" dirty="0" smtClean="0">
                <a:latin typeface="Arial Black" panose="020B0A04020102020204" pitchFamily="34" charset="0"/>
              </a:rPr>
            </a:br>
            <a:endParaRPr lang="en-US" sz="2000" dirty="0">
              <a:latin typeface="Arial Black" panose="020B0A0402010202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F42D8-F94B-40FC-871B-F679962B677A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990600" y="1295400"/>
            <a:ext cx="7315200" cy="5105400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>
                <a:latin typeface="Arial Black" panose="020B0A04020102020204" pitchFamily="34" charset="0"/>
              </a:rPr>
              <a:t>RCRA Wastes also DEA controlled:</a:t>
            </a:r>
            <a:endParaRPr lang="en-US" sz="2800" dirty="0">
              <a:latin typeface="Arial Black" panose="020B0A04020102020204" pitchFamily="34" charset="0"/>
            </a:endParaRPr>
          </a:p>
          <a:p>
            <a:pPr marL="798513" lvl="1" indent="-336550"/>
            <a:r>
              <a:rPr lang="en-US" sz="2800" dirty="0">
                <a:latin typeface="Arial Black" panose="020B0A04020102020204" pitchFamily="34" charset="0"/>
              </a:rPr>
              <a:t>Chloral hydrate (U034)</a:t>
            </a:r>
          </a:p>
          <a:p>
            <a:pPr marL="798513" lvl="1" indent="-336550"/>
            <a:r>
              <a:rPr lang="en-US" sz="2800" dirty="0">
                <a:latin typeface="Arial Black" panose="020B0A04020102020204" pitchFamily="34" charset="0"/>
              </a:rPr>
              <a:t>Fentanyl sublingual spray </a:t>
            </a:r>
            <a:r>
              <a:rPr lang="en-US" sz="2800" dirty="0" smtClean="0">
                <a:latin typeface="Arial Black" panose="020B0A04020102020204" pitchFamily="34" charset="0"/>
              </a:rPr>
              <a:t>(</a:t>
            </a:r>
            <a:r>
              <a:rPr lang="en-US" sz="2800" dirty="0">
                <a:latin typeface="Arial Black" panose="020B0A04020102020204" pitchFamily="34" charset="0"/>
              </a:rPr>
              <a:t>D001)</a:t>
            </a:r>
          </a:p>
          <a:p>
            <a:pPr marL="798513" lvl="1" indent="-336550"/>
            <a:r>
              <a:rPr lang="en-US" sz="2800" dirty="0">
                <a:latin typeface="Arial Black" panose="020B0A04020102020204" pitchFamily="34" charset="0"/>
              </a:rPr>
              <a:t>Phenobarbital (D001)</a:t>
            </a:r>
          </a:p>
          <a:p>
            <a:pPr marL="798513" lvl="1" indent="-336550"/>
            <a:r>
              <a:rPr lang="en-US" sz="2800" dirty="0">
                <a:latin typeface="Arial Black" panose="020B0A04020102020204" pitchFamily="34" charset="0"/>
              </a:rPr>
              <a:t>Testosterone gels (D001)</a:t>
            </a:r>
          </a:p>
          <a:p>
            <a:pPr marL="798513" lvl="1" indent="-336550"/>
            <a:r>
              <a:rPr lang="en-US" sz="2800" dirty="0">
                <a:latin typeface="Arial Black" panose="020B0A04020102020204" pitchFamily="34" charset="0"/>
              </a:rPr>
              <a:t>Valium injectable (D001</a:t>
            </a:r>
            <a:r>
              <a:rPr lang="en-US" sz="2800" dirty="0" smtClean="0">
                <a:latin typeface="Arial Black" panose="020B0A04020102020204" pitchFamily="34" charset="0"/>
              </a:rPr>
              <a:t>)</a:t>
            </a:r>
          </a:p>
          <a:p>
            <a:pPr marL="461963" lvl="1" indent="0">
              <a:buNone/>
            </a:pPr>
            <a:endParaRPr lang="en-US" sz="2800" dirty="0">
              <a:latin typeface="Arial Black" panose="020B0A04020102020204" pitchFamily="34" charset="0"/>
            </a:endParaRPr>
          </a:p>
          <a:p>
            <a:r>
              <a:rPr lang="en-US" sz="2800" dirty="0" smtClean="0">
                <a:latin typeface="Arial Black" panose="020B0A04020102020204" pitchFamily="34" charset="0"/>
              </a:rPr>
              <a:t>These are dually regulated by EPA and DEA – must comply with both sets of regulations</a:t>
            </a:r>
          </a:p>
        </p:txBody>
      </p:sp>
    </p:spTree>
    <p:extLst>
      <p:ext uri="{BB962C8B-B14F-4D97-AF65-F5344CB8AC3E}">
        <p14:creationId xmlns:p14="http://schemas.microsoft.com/office/powerpoint/2010/main" val="3225492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1"/>
            <a:ext cx="7315200" cy="1219199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latin typeface="Arial Black" panose="020B0A04020102020204" pitchFamily="34" charset="0"/>
              </a:rPr>
              <a:t>DEA &amp; EPA Intersection</a:t>
            </a:r>
            <a:br>
              <a:rPr lang="en-US" dirty="0" smtClean="0">
                <a:latin typeface="Arial Black" panose="020B0A04020102020204" pitchFamily="34" charset="0"/>
              </a:rPr>
            </a:br>
            <a:endParaRPr lang="en-US" sz="2000" dirty="0">
              <a:latin typeface="Arial Black" panose="020B0A0402010202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F42D8-F94B-40FC-871B-F679962B677A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990600" y="1295400"/>
            <a:ext cx="7315200" cy="51054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800" u="sng" dirty="0" smtClean="0">
                <a:latin typeface="Arial Black" panose="020B0A04020102020204" pitchFamily="34" charset="0"/>
              </a:rPr>
              <a:t>Conditional </a:t>
            </a:r>
            <a:r>
              <a:rPr lang="en-US" sz="2800" u="sng" dirty="0">
                <a:latin typeface="Arial Black" panose="020B0A04020102020204" pitchFamily="34" charset="0"/>
              </a:rPr>
              <a:t>Exemptions</a:t>
            </a:r>
            <a:r>
              <a:rPr lang="en-US" sz="2800" dirty="0">
                <a:latin typeface="Arial Black" panose="020B0A04020102020204" pitchFamily="34" charset="0"/>
              </a:rPr>
              <a:t>:</a:t>
            </a:r>
          </a:p>
          <a:p>
            <a:pPr marL="0" indent="0">
              <a:buNone/>
            </a:pPr>
            <a:r>
              <a:rPr lang="en-US" sz="2800" dirty="0">
                <a:latin typeface="Arial Black" panose="020B0A04020102020204" pitchFamily="34" charset="0"/>
              </a:rPr>
              <a:t>Hazardous waste pharmaceuticals that are also DEA controlled substances would be exempt from RCRA regulation</a:t>
            </a:r>
          </a:p>
          <a:p>
            <a:pPr marL="274320" lvl="1" indent="0">
              <a:buNone/>
            </a:pPr>
            <a:endParaRPr lang="en-US" sz="2800" dirty="0">
              <a:latin typeface="Arial Black" panose="020B0A04020102020204" pitchFamily="34" charset="0"/>
            </a:endParaRPr>
          </a:p>
          <a:p>
            <a:pPr marL="45720" indent="0">
              <a:buNone/>
            </a:pPr>
            <a:r>
              <a:rPr lang="en-US" sz="2800" dirty="0">
                <a:latin typeface="Arial Black" panose="020B0A04020102020204" pitchFamily="34" charset="0"/>
              </a:rPr>
              <a:t>Conditions for exemption:</a:t>
            </a:r>
          </a:p>
          <a:p>
            <a:pPr lvl="1"/>
            <a:r>
              <a:rPr lang="en-US" sz="2800" dirty="0">
                <a:latin typeface="Arial Black" panose="020B0A04020102020204" pitchFamily="34" charset="0"/>
              </a:rPr>
              <a:t>Must be managed in accordance with all DEA regulations</a:t>
            </a:r>
          </a:p>
          <a:p>
            <a:pPr lvl="1"/>
            <a:r>
              <a:rPr lang="en-US" sz="2800" dirty="0">
                <a:latin typeface="Arial Black" panose="020B0A04020102020204" pitchFamily="34" charset="0"/>
              </a:rPr>
              <a:t>Must be combusted at </a:t>
            </a:r>
            <a:r>
              <a:rPr lang="en-US" sz="2800" dirty="0" smtClean="0">
                <a:latin typeface="Arial Black" panose="020B0A04020102020204" pitchFamily="34" charset="0"/>
              </a:rPr>
              <a:t>permitted or interim </a:t>
            </a:r>
            <a:r>
              <a:rPr lang="en-US" sz="2800" dirty="0">
                <a:latin typeface="Arial Black" panose="020B0A04020102020204" pitchFamily="34" charset="0"/>
              </a:rPr>
              <a:t>status:</a:t>
            </a:r>
          </a:p>
          <a:p>
            <a:pPr lvl="2"/>
            <a:r>
              <a:rPr lang="en-US" sz="2800" dirty="0">
                <a:latin typeface="Arial Black" panose="020B0A04020102020204" pitchFamily="34" charset="0"/>
              </a:rPr>
              <a:t>municipal solid waste combustor </a:t>
            </a:r>
            <a:r>
              <a:rPr lang="en-US" sz="2800" dirty="0" smtClean="0">
                <a:latin typeface="Arial Black" panose="020B0A04020102020204" pitchFamily="34" charset="0"/>
              </a:rPr>
              <a:t> </a:t>
            </a:r>
            <a:endParaRPr lang="en-US" sz="2800" dirty="0">
              <a:latin typeface="Arial Black" panose="020B0A04020102020204" pitchFamily="34" charset="0"/>
            </a:endParaRPr>
          </a:p>
          <a:p>
            <a:pPr lvl="2"/>
            <a:r>
              <a:rPr lang="en-US" sz="2800" dirty="0">
                <a:latin typeface="Arial Black" panose="020B0A04020102020204" pitchFamily="34" charset="0"/>
              </a:rPr>
              <a:t>hazardous waste combustor</a:t>
            </a:r>
          </a:p>
          <a:p>
            <a:endParaRPr lang="en-US" sz="2800" dirty="0" smtClean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3753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33401"/>
            <a:ext cx="7315200" cy="1066799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latin typeface="Arial Black" panose="020B0A04020102020204" pitchFamily="34" charset="0"/>
              </a:rPr>
              <a:t>LQG </a:t>
            </a:r>
            <a:r>
              <a:rPr lang="en-US" sz="3600" dirty="0">
                <a:latin typeface="Arial Black" panose="020B0A04020102020204" pitchFamily="34" charset="0"/>
              </a:rPr>
              <a:t>Status Due to Acute HW</a:t>
            </a:r>
            <a:r>
              <a:rPr lang="en-US" dirty="0">
                <a:latin typeface="Arial Black" panose="020B0A04020102020204" pitchFamily="34" charset="0"/>
              </a:rPr>
              <a:t/>
            </a:r>
            <a:br>
              <a:rPr lang="en-US" dirty="0">
                <a:latin typeface="Arial Black" panose="020B0A04020102020204" pitchFamily="34" charset="0"/>
              </a:rPr>
            </a:b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F42D8-F94B-40FC-871B-F679962B677A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85800" y="1295400"/>
            <a:ext cx="7315200" cy="4953000"/>
          </a:xfrm>
        </p:spPr>
        <p:txBody>
          <a:bodyPr>
            <a:noAutofit/>
          </a:bodyPr>
          <a:lstStyle/>
          <a:p>
            <a:r>
              <a:rPr lang="en-US" sz="2800" dirty="0" smtClean="0">
                <a:latin typeface="Arial Black" panose="020B0A04020102020204" pitchFamily="34" charset="0"/>
              </a:rPr>
              <a:t>HW pharmaceuticals not counted toward healthcare facility’s generator status when managed under Part 266 Subpart P</a:t>
            </a:r>
          </a:p>
          <a:p>
            <a:endParaRPr lang="en-US" sz="2800" dirty="0" smtClean="0">
              <a:latin typeface="Arial Black" panose="020B0A0402010202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800" dirty="0" smtClean="0">
                <a:latin typeface="Arial Black" panose="020B0A04020102020204" pitchFamily="34" charset="0"/>
              </a:rPr>
              <a:t>No SQG or LQG status for HW pharmaceuticals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2800" dirty="0" smtClean="0">
              <a:latin typeface="Arial Black" panose="020B0A04020102020204" pitchFamily="34" charset="0"/>
            </a:endParaRPr>
          </a:p>
          <a:p>
            <a:pPr lvl="1"/>
            <a:r>
              <a:rPr lang="en-US" sz="2800" dirty="0" smtClean="0">
                <a:latin typeface="Arial Black" panose="020B0A04020102020204" pitchFamily="34" charset="0"/>
              </a:rPr>
              <a:t>All </a:t>
            </a:r>
            <a:r>
              <a:rPr lang="en-US" sz="2800" dirty="0">
                <a:latin typeface="Arial Black" panose="020B0A04020102020204" pitchFamily="34" charset="0"/>
              </a:rPr>
              <a:t>HW pharmaceuticals are managed the same</a:t>
            </a:r>
            <a:endParaRPr lang="en-US" sz="2800" dirty="0" smtClean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7567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33401"/>
            <a:ext cx="7315200" cy="1066799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latin typeface="Arial Black" panose="020B0A04020102020204" pitchFamily="34" charset="0"/>
              </a:rPr>
              <a:t>LQG </a:t>
            </a:r>
            <a:r>
              <a:rPr lang="en-US" sz="3600" dirty="0">
                <a:latin typeface="Arial Black" panose="020B0A04020102020204" pitchFamily="34" charset="0"/>
              </a:rPr>
              <a:t>Status Due to Acute HW</a:t>
            </a:r>
            <a:r>
              <a:rPr lang="en-US" dirty="0">
                <a:latin typeface="Arial Black" panose="020B0A04020102020204" pitchFamily="34" charset="0"/>
              </a:rPr>
              <a:t/>
            </a:r>
            <a:br>
              <a:rPr lang="en-US" dirty="0">
                <a:latin typeface="Arial Black" panose="020B0A04020102020204" pitchFamily="34" charset="0"/>
              </a:rPr>
            </a:b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F42D8-F94B-40FC-871B-F679962B677A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85800" y="1295400"/>
            <a:ext cx="7315200" cy="4953000"/>
          </a:xfrm>
        </p:spPr>
        <p:txBody>
          <a:bodyPr>
            <a:noAutofit/>
          </a:bodyPr>
          <a:lstStyle/>
          <a:p>
            <a:pPr lvl="1"/>
            <a:r>
              <a:rPr lang="en-US" sz="2800" dirty="0" smtClean="0">
                <a:latin typeface="Arial Black" panose="020B0A04020102020204" pitchFamily="34" charset="0"/>
              </a:rPr>
              <a:t>Don’t need to </a:t>
            </a:r>
            <a:r>
              <a:rPr lang="en-US" sz="2800" dirty="0">
                <a:latin typeface="Arial Black" panose="020B0A04020102020204" pitchFamily="34" charset="0"/>
              </a:rPr>
              <a:t>keep track of monthly generation for hazardous waste </a:t>
            </a:r>
            <a:r>
              <a:rPr lang="en-US" sz="2800" dirty="0" smtClean="0">
                <a:latin typeface="Arial Black" panose="020B0A04020102020204" pitchFamily="34" charset="0"/>
              </a:rPr>
              <a:t>pharmaceuticals</a:t>
            </a:r>
          </a:p>
          <a:p>
            <a:pPr lvl="1"/>
            <a:endParaRPr lang="en-US" sz="2800" dirty="0" smtClean="0">
              <a:latin typeface="Arial Black" panose="020B0A04020102020204" pitchFamily="34" charset="0"/>
            </a:endParaRPr>
          </a:p>
          <a:p>
            <a:pPr lvl="1"/>
            <a:r>
              <a:rPr lang="en-US" sz="2800" dirty="0" smtClean="0">
                <a:latin typeface="Arial Black" panose="020B0A04020102020204" pitchFamily="34" charset="0"/>
              </a:rPr>
              <a:t>Don’t need to accumulate acutes and non-</a:t>
            </a:r>
            <a:r>
              <a:rPr lang="en-US" sz="2800" dirty="0" err="1" smtClean="0">
                <a:latin typeface="Arial Black" panose="020B0A04020102020204" pitchFamily="34" charset="0"/>
              </a:rPr>
              <a:t>acutes</a:t>
            </a:r>
            <a:r>
              <a:rPr lang="en-US" sz="2800" dirty="0" smtClean="0">
                <a:latin typeface="Arial Black" panose="020B0A04020102020204" pitchFamily="34" charset="0"/>
              </a:rPr>
              <a:t> separately</a:t>
            </a:r>
          </a:p>
          <a:p>
            <a:pPr lvl="1"/>
            <a:endParaRPr lang="en-US" sz="2800" dirty="0">
              <a:latin typeface="Arial Black" panose="020B0A04020102020204" pitchFamily="34" charset="0"/>
            </a:endParaRPr>
          </a:p>
          <a:p>
            <a:pPr lvl="1"/>
            <a:r>
              <a:rPr lang="en-US" sz="2800" dirty="0" smtClean="0">
                <a:latin typeface="Arial Black" panose="020B0A04020102020204" pitchFamily="34" charset="0"/>
              </a:rPr>
              <a:t>Reduces incidences of episodic generation</a:t>
            </a:r>
          </a:p>
        </p:txBody>
      </p:sp>
    </p:spTree>
    <p:extLst>
      <p:ext uri="{BB962C8B-B14F-4D97-AF65-F5344CB8AC3E}">
        <p14:creationId xmlns:p14="http://schemas.microsoft.com/office/powerpoint/2010/main" val="3266803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1"/>
            <a:ext cx="7315200" cy="914399"/>
          </a:xfrm>
        </p:spPr>
        <p:txBody>
          <a:bodyPr>
            <a:noAutofit/>
          </a:bodyPr>
          <a:lstStyle/>
          <a:p>
            <a:pPr algn="ctr"/>
            <a:r>
              <a:rPr lang="en-US" sz="3600" dirty="0">
                <a:latin typeface="Arial Black" panose="020B0A04020102020204" pitchFamily="34" charset="0"/>
              </a:rPr>
              <a:t>Shipments </a:t>
            </a:r>
            <a:r>
              <a:rPr lang="en-US" sz="3600" dirty="0" smtClean="0">
                <a:latin typeface="Arial Black" panose="020B0A04020102020204" pitchFamily="34" charset="0"/>
              </a:rPr>
              <a:t>Off-Site from a Healthcare Facility</a:t>
            </a:r>
            <a:endParaRPr lang="en-US" sz="3600" dirty="0">
              <a:latin typeface="Arial Black" panose="020B0A0402010202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F42D8-F94B-40FC-871B-F679962B677A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914400" y="1371601"/>
            <a:ext cx="7315200" cy="4937760"/>
          </a:xfrm>
        </p:spPr>
        <p:txBody>
          <a:bodyPr>
            <a:normAutofit/>
          </a:bodyPr>
          <a:lstStyle/>
          <a:p>
            <a:r>
              <a:rPr lang="en-US" sz="2400" u="sng" dirty="0" smtClean="0">
                <a:latin typeface="Arial Black" panose="020B0A04020102020204" pitchFamily="34" charset="0"/>
              </a:rPr>
              <a:t>Potentially Creditable</a:t>
            </a:r>
            <a:r>
              <a:rPr lang="en-US" sz="2400" dirty="0" smtClean="0">
                <a:latin typeface="Arial Black" panose="020B0A04020102020204" pitchFamily="34" charset="0"/>
              </a:rPr>
              <a:t> HW pharmaceuticals can go to a Pharmaceutical Reverse Distributor:</a:t>
            </a:r>
          </a:p>
          <a:p>
            <a:endParaRPr lang="en-US" sz="2400" dirty="0" smtClean="0">
              <a:latin typeface="Arial Black" panose="020B0A04020102020204" pitchFamily="34" charset="0"/>
            </a:endParaRPr>
          </a:p>
          <a:p>
            <a:pPr lvl="1"/>
            <a:r>
              <a:rPr lang="en-US" sz="2400" dirty="0" smtClean="0">
                <a:latin typeface="Arial Black" panose="020B0A04020102020204" pitchFamily="34" charset="0"/>
              </a:rPr>
              <a:t>Written, advance notice of shipments </a:t>
            </a:r>
          </a:p>
          <a:p>
            <a:pPr lvl="1"/>
            <a:r>
              <a:rPr lang="en-US" sz="2400" dirty="0" smtClean="0">
                <a:latin typeface="Arial Black" panose="020B0A04020102020204" pitchFamily="34" charset="0"/>
              </a:rPr>
              <a:t>Confirmation of receipt by RD</a:t>
            </a:r>
          </a:p>
          <a:p>
            <a:pPr lvl="1"/>
            <a:r>
              <a:rPr lang="en-US" sz="2400" dirty="0" smtClean="0">
                <a:latin typeface="Arial Black" panose="020B0A04020102020204" pitchFamily="34" charset="0"/>
              </a:rPr>
              <a:t>Recordkeeping </a:t>
            </a:r>
            <a:r>
              <a:rPr lang="en-US" sz="2400" dirty="0">
                <a:latin typeface="Arial Black" panose="020B0A04020102020204" pitchFamily="34" charset="0"/>
              </a:rPr>
              <a:t>of shipments to </a:t>
            </a:r>
            <a:r>
              <a:rPr lang="en-US" sz="2400" dirty="0" smtClean="0">
                <a:latin typeface="Arial Black" panose="020B0A04020102020204" pitchFamily="34" charset="0"/>
              </a:rPr>
              <a:t>RD</a:t>
            </a:r>
          </a:p>
          <a:p>
            <a:pPr lvl="1"/>
            <a:r>
              <a:rPr lang="en-US" sz="2400" dirty="0" smtClean="0">
                <a:latin typeface="Arial Black" panose="020B0A04020102020204" pitchFamily="34" charset="0"/>
              </a:rPr>
              <a:t>Common carrier allowed</a:t>
            </a:r>
          </a:p>
          <a:p>
            <a:pPr lvl="1"/>
            <a:r>
              <a:rPr lang="en-US" sz="2400" dirty="0" smtClean="0">
                <a:latin typeface="Arial Black" panose="020B0A04020102020204" pitchFamily="34" charset="0"/>
              </a:rPr>
              <a:t>HW codes not required during shipment</a:t>
            </a:r>
          </a:p>
          <a:p>
            <a:pPr lvl="1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46116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1"/>
            <a:ext cx="7315200" cy="914399"/>
          </a:xfrm>
        </p:spPr>
        <p:txBody>
          <a:bodyPr>
            <a:noAutofit/>
          </a:bodyPr>
          <a:lstStyle/>
          <a:p>
            <a:pPr algn="ctr"/>
            <a:r>
              <a:rPr lang="en-US" sz="3600" dirty="0">
                <a:latin typeface="Arial Black" panose="020B0A04020102020204" pitchFamily="34" charset="0"/>
              </a:rPr>
              <a:t>Shipments </a:t>
            </a:r>
            <a:r>
              <a:rPr lang="en-US" sz="3600" dirty="0" smtClean="0">
                <a:latin typeface="Arial Black" panose="020B0A04020102020204" pitchFamily="34" charset="0"/>
              </a:rPr>
              <a:t>Off-Site from a Healthcare Facility</a:t>
            </a:r>
            <a:endParaRPr lang="en-US" sz="3600" dirty="0">
              <a:latin typeface="Arial Black" panose="020B0A0402010202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F42D8-F94B-40FC-871B-F679962B677A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914400" y="1371601"/>
            <a:ext cx="7315200" cy="4937760"/>
          </a:xfrm>
        </p:spPr>
        <p:txBody>
          <a:bodyPr>
            <a:normAutofit/>
          </a:bodyPr>
          <a:lstStyle/>
          <a:p>
            <a:r>
              <a:rPr lang="en-US" sz="2800" u="sng" dirty="0" smtClean="0">
                <a:latin typeface="Arial Black" panose="020B0A04020102020204" pitchFamily="34" charset="0"/>
              </a:rPr>
              <a:t>Non-creditable</a:t>
            </a:r>
            <a:r>
              <a:rPr lang="en-US" sz="2800" dirty="0" smtClean="0">
                <a:latin typeface="Arial Black" panose="020B0A04020102020204" pitchFamily="34" charset="0"/>
              </a:rPr>
              <a:t> HW pharmaceuticals must go to TSDF</a:t>
            </a:r>
          </a:p>
          <a:p>
            <a:pPr lvl="1"/>
            <a:r>
              <a:rPr lang="en-US" sz="2800" dirty="0" smtClean="0">
                <a:latin typeface="Arial Black" panose="020B0A04020102020204" pitchFamily="34" charset="0"/>
              </a:rPr>
              <a:t>HW transporter required</a:t>
            </a:r>
          </a:p>
          <a:p>
            <a:pPr lvl="1"/>
            <a:r>
              <a:rPr lang="en-US" sz="2800" dirty="0" smtClean="0">
                <a:latin typeface="Arial Black" panose="020B0A04020102020204" pitchFamily="34" charset="0"/>
              </a:rPr>
              <a:t>Manifesting required</a:t>
            </a:r>
          </a:p>
          <a:p>
            <a:pPr lvl="1"/>
            <a:r>
              <a:rPr lang="en-US" sz="2800" dirty="0" smtClean="0">
                <a:latin typeface="Arial Black" panose="020B0A04020102020204" pitchFamily="34" charset="0"/>
              </a:rPr>
              <a:t>HW codes not required on manifest</a:t>
            </a:r>
          </a:p>
          <a:p>
            <a:pPr lvl="1"/>
            <a:r>
              <a:rPr lang="en-US" sz="2800" dirty="0" smtClean="0">
                <a:latin typeface="Arial Black" panose="020B0A04020102020204" pitchFamily="34" charset="0"/>
              </a:rPr>
              <a:t>“Hazardous waste pharmaceuticals” in Box 14 of manifest</a:t>
            </a:r>
          </a:p>
        </p:txBody>
      </p:sp>
    </p:spTree>
    <p:extLst>
      <p:ext uri="{BB962C8B-B14F-4D97-AF65-F5344CB8AC3E}">
        <p14:creationId xmlns:p14="http://schemas.microsoft.com/office/powerpoint/2010/main" val="1574425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-990600"/>
            <a:ext cx="7315200" cy="2394012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latin typeface="Arial Black" panose="020B0A04020102020204" pitchFamily="34" charset="0"/>
              </a:rPr>
              <a:t>Proposed definition</a:t>
            </a:r>
            <a:r>
              <a:rPr lang="en-US" sz="3600" dirty="0" smtClean="0">
                <a:latin typeface="Arial Black" panose="020B0A04020102020204" pitchFamily="34" charset="0"/>
              </a:rPr>
              <a:t/>
            </a:r>
            <a:br>
              <a:rPr lang="en-US" sz="3600" dirty="0" smtClean="0">
                <a:latin typeface="Arial Black" panose="020B0A04020102020204" pitchFamily="34" charset="0"/>
              </a:rPr>
            </a:br>
            <a:r>
              <a:rPr lang="en-US" sz="3600" dirty="0" smtClean="0">
                <a:latin typeface="Arial Black" panose="020B0A04020102020204" pitchFamily="34" charset="0"/>
              </a:rPr>
              <a:t>“Potentially Creditable”</a:t>
            </a:r>
            <a:endParaRPr lang="en-US" sz="3600" dirty="0">
              <a:latin typeface="Arial Black" panose="020B0A0402010202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F42D8-F94B-40FC-871B-F679962B677A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914400" y="1600201"/>
            <a:ext cx="7315200" cy="4709160"/>
          </a:xfrm>
        </p:spPr>
        <p:txBody>
          <a:bodyPr>
            <a:noAutofit/>
          </a:bodyPr>
          <a:lstStyle/>
          <a:p>
            <a:pPr marL="274320" lvl="1" indent="0">
              <a:buNone/>
            </a:pPr>
            <a:r>
              <a:rPr lang="en-US" sz="2800" dirty="0" smtClean="0">
                <a:latin typeface="Arial Black" panose="020B0A04020102020204" pitchFamily="34" charset="0"/>
              </a:rPr>
              <a:t>Hazardous waste pharmaceutical that has the potential to receive manufacturer’s credit and is:</a:t>
            </a:r>
          </a:p>
          <a:p>
            <a:pPr marL="731520" lvl="1" indent="-457200">
              <a:buFont typeface="Wingdings" panose="05000000000000000000" pitchFamily="2" charset="2"/>
              <a:buChar char="§"/>
            </a:pPr>
            <a:r>
              <a:rPr lang="en-US" sz="2800" dirty="0" smtClean="0">
                <a:latin typeface="Arial Black" panose="020B0A04020102020204" pitchFamily="34" charset="0"/>
              </a:rPr>
              <a:t>Unused or un-administered</a:t>
            </a:r>
          </a:p>
          <a:p>
            <a:pPr marL="788670" lvl="1" indent="-514350">
              <a:buFont typeface="+mj-lt"/>
              <a:buAutoNum type="arabicPeriod"/>
            </a:pPr>
            <a:endParaRPr lang="en-US" sz="2800" dirty="0" smtClean="0">
              <a:latin typeface="Arial Black" panose="020B0A04020102020204" pitchFamily="34" charset="0"/>
            </a:endParaRPr>
          </a:p>
          <a:p>
            <a:pPr marL="731520" lvl="1" indent="-457200">
              <a:buFont typeface="Wingdings" panose="05000000000000000000" pitchFamily="2" charset="2"/>
              <a:buChar char="§"/>
            </a:pPr>
            <a:r>
              <a:rPr lang="en-US" sz="2800" dirty="0" smtClean="0">
                <a:latin typeface="Arial Black" panose="020B0A04020102020204" pitchFamily="34" charset="0"/>
              </a:rPr>
              <a:t>Unexpired or less than one year past expiration date</a:t>
            </a:r>
          </a:p>
        </p:txBody>
      </p:sp>
    </p:spTree>
    <p:extLst>
      <p:ext uri="{BB962C8B-B14F-4D97-AF65-F5344CB8AC3E}">
        <p14:creationId xmlns:p14="http://schemas.microsoft.com/office/powerpoint/2010/main" val="1164350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-990600"/>
            <a:ext cx="7315200" cy="2394012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latin typeface="Arial Black" panose="020B0A04020102020204" pitchFamily="34" charset="0"/>
              </a:rPr>
              <a:t>Proposed definition</a:t>
            </a:r>
            <a:r>
              <a:rPr lang="en-US" sz="3600" dirty="0" smtClean="0">
                <a:latin typeface="Arial Black" panose="020B0A04020102020204" pitchFamily="34" charset="0"/>
              </a:rPr>
              <a:t/>
            </a:r>
            <a:br>
              <a:rPr lang="en-US" sz="3600" dirty="0" smtClean="0">
                <a:latin typeface="Arial Black" panose="020B0A04020102020204" pitchFamily="34" charset="0"/>
              </a:rPr>
            </a:br>
            <a:r>
              <a:rPr lang="en-US" sz="3600" dirty="0" smtClean="0">
                <a:latin typeface="Arial Black" panose="020B0A04020102020204" pitchFamily="34" charset="0"/>
              </a:rPr>
              <a:t>“Potentially Creditable”</a:t>
            </a:r>
            <a:endParaRPr lang="en-US" sz="3600" dirty="0">
              <a:latin typeface="Arial Black" panose="020B0A0402010202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F42D8-F94B-40FC-871B-F679962B677A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914400" y="1600201"/>
            <a:ext cx="7315200" cy="4709160"/>
          </a:xfrm>
        </p:spPr>
        <p:txBody>
          <a:bodyPr>
            <a:noAutofit/>
          </a:bodyPr>
          <a:lstStyle/>
          <a:p>
            <a:pPr marL="274320" lvl="1" indent="0">
              <a:buNone/>
            </a:pPr>
            <a:r>
              <a:rPr lang="en-US" sz="2800" dirty="0" smtClean="0">
                <a:latin typeface="Arial Black" panose="020B0A04020102020204" pitchFamily="34" charset="0"/>
              </a:rPr>
              <a:t>The term does </a:t>
            </a:r>
            <a:r>
              <a:rPr lang="en-US" sz="2800" u="sng" dirty="0" smtClean="0">
                <a:latin typeface="Arial Black" panose="020B0A04020102020204" pitchFamily="34" charset="0"/>
              </a:rPr>
              <a:t>not</a:t>
            </a:r>
            <a:r>
              <a:rPr lang="en-US" sz="2800" dirty="0" smtClean="0">
                <a:latin typeface="Arial Black" panose="020B0A04020102020204" pitchFamily="34" charset="0"/>
              </a:rPr>
              <a:t> include:</a:t>
            </a:r>
          </a:p>
          <a:p>
            <a:pPr marL="1062990" lvl="2" indent="-514350"/>
            <a:r>
              <a:rPr lang="en-US" sz="2800" dirty="0" smtClean="0">
                <a:latin typeface="Arial Black" panose="020B0A04020102020204" pitchFamily="34" charset="0"/>
              </a:rPr>
              <a:t>Evaluated hazardous waste pharmaceuticals</a:t>
            </a:r>
          </a:p>
          <a:p>
            <a:pPr marL="1062990" lvl="2" indent="-514350"/>
            <a:r>
              <a:rPr lang="en-US" sz="2800" dirty="0" smtClean="0">
                <a:latin typeface="Arial Black" panose="020B0A04020102020204" pitchFamily="34" charset="0"/>
              </a:rPr>
              <a:t>Residues of pharmaceuticals remaining in containers</a:t>
            </a:r>
          </a:p>
          <a:p>
            <a:pPr marL="1062990" lvl="2" indent="-514350"/>
            <a:r>
              <a:rPr lang="en-US" sz="2800" dirty="0" smtClean="0">
                <a:latin typeface="Arial Black" panose="020B0A04020102020204" pitchFamily="34" charset="0"/>
              </a:rPr>
              <a:t>Contaminated personal protective equipment, and</a:t>
            </a:r>
          </a:p>
          <a:p>
            <a:pPr marL="1062990" lvl="2" indent="-514350"/>
            <a:r>
              <a:rPr lang="en-US" sz="2800" dirty="0" smtClean="0">
                <a:latin typeface="Arial Black" panose="020B0A04020102020204" pitchFamily="34" charset="0"/>
              </a:rPr>
              <a:t>Clean-up material from the spills of pharmaceuticals</a:t>
            </a:r>
          </a:p>
        </p:txBody>
      </p:sp>
    </p:spTree>
    <p:extLst>
      <p:ext uri="{BB962C8B-B14F-4D97-AF65-F5344CB8AC3E}">
        <p14:creationId xmlns:p14="http://schemas.microsoft.com/office/powerpoint/2010/main" val="3450679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762001"/>
            <a:ext cx="7315200" cy="1219199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latin typeface="Arial Black" panose="020B0A04020102020204" pitchFamily="34" charset="0"/>
              </a:rPr>
              <a:t>Link to </a:t>
            </a:r>
            <a:r>
              <a:rPr lang="en-US" dirty="0" err="1" smtClean="0">
                <a:latin typeface="Arial Black" panose="020B0A04020102020204" pitchFamily="34" charset="0"/>
              </a:rPr>
              <a:t>Phamaceutical</a:t>
            </a:r>
            <a:r>
              <a:rPr lang="en-US" dirty="0" smtClean="0">
                <a:latin typeface="Arial Black" panose="020B0A04020102020204" pitchFamily="34" charset="0"/>
              </a:rPr>
              <a:t> Rule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u="sng" dirty="0" smtClean="0">
                <a:hlinkClick r:id="rId2"/>
              </a:rPr>
              <a:t>http</a:t>
            </a:r>
            <a:r>
              <a:rPr lang="en-US" sz="2800" u="sng" dirty="0">
                <a:hlinkClick r:id="rId2"/>
              </a:rPr>
              <a:t>://www.gpo.gov/fdsys/pkg/FR-2015-09-25/pdf/2015-23167.pdf</a:t>
            </a:r>
            <a:endParaRPr lang="en-US" sz="2800" dirty="0"/>
          </a:p>
          <a:p>
            <a:pPr marL="45720" indent="0">
              <a:buNone/>
            </a:pPr>
            <a:r>
              <a:rPr lang="en-US" sz="2800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017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1"/>
            <a:ext cx="7315200" cy="1142999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Arial Black" panose="020B0A04020102020204" pitchFamily="34" charset="0"/>
              </a:rPr>
              <a:t>Not “</a:t>
            </a:r>
            <a:r>
              <a:rPr lang="en-US" dirty="0">
                <a:latin typeface="Arial Black" panose="020B0A04020102020204" pitchFamily="34" charset="0"/>
              </a:rPr>
              <a:t>Potentially Creditable</a:t>
            </a:r>
            <a:r>
              <a:rPr lang="en-US" dirty="0" smtClean="0">
                <a:latin typeface="Arial Black" panose="020B0A04020102020204" pitchFamily="34" charset="0"/>
              </a:rPr>
              <a:t>”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F42D8-F94B-40FC-871B-F679962B677A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914400" y="1981199"/>
            <a:ext cx="7315200" cy="4328161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Arial Black" panose="020B0A04020102020204" pitchFamily="34" charset="0"/>
              </a:rPr>
              <a:t>Since manufacturers set the policies of when a pharmaceutical receives credit, a healthcare facility does not always know when credit will be given</a:t>
            </a:r>
          </a:p>
        </p:txBody>
      </p:sp>
    </p:spTree>
    <p:extLst>
      <p:ext uri="{BB962C8B-B14F-4D97-AF65-F5344CB8AC3E}">
        <p14:creationId xmlns:p14="http://schemas.microsoft.com/office/powerpoint/2010/main" val="3669436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1"/>
            <a:ext cx="7315200" cy="1142999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Arial Black" panose="020B0A04020102020204" pitchFamily="34" charset="0"/>
              </a:rPr>
              <a:t>Not “</a:t>
            </a:r>
            <a:r>
              <a:rPr lang="en-US" dirty="0">
                <a:latin typeface="Arial Black" panose="020B0A04020102020204" pitchFamily="34" charset="0"/>
              </a:rPr>
              <a:t>Potentially Creditable</a:t>
            </a:r>
            <a:r>
              <a:rPr lang="en-US" dirty="0" smtClean="0">
                <a:latin typeface="Arial Black" panose="020B0A04020102020204" pitchFamily="34" charset="0"/>
              </a:rPr>
              <a:t>”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F42D8-F94B-40FC-871B-F679962B677A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914400" y="1447801"/>
            <a:ext cx="7315200" cy="4861560"/>
          </a:xfrm>
        </p:spPr>
        <p:txBody>
          <a:bodyPr>
            <a:noAutofit/>
          </a:bodyPr>
          <a:lstStyle/>
          <a:p>
            <a:r>
              <a:rPr lang="en-US" sz="2800" dirty="0" smtClean="0">
                <a:latin typeface="Arial Black" panose="020B0A04020102020204" pitchFamily="34" charset="0"/>
              </a:rPr>
              <a:t>No reasonable expectation of credit…cannot go to an RD, for example if the pharmaceutical:</a:t>
            </a:r>
          </a:p>
          <a:p>
            <a:pPr lvl="1"/>
            <a:r>
              <a:rPr lang="en-US" sz="2800" dirty="0" smtClean="0">
                <a:latin typeface="Arial Black" panose="020B0A04020102020204" pitchFamily="34" charset="0"/>
              </a:rPr>
              <a:t>Is a sample</a:t>
            </a:r>
          </a:p>
          <a:p>
            <a:pPr lvl="1"/>
            <a:r>
              <a:rPr lang="en-US" sz="2800" dirty="0" smtClean="0">
                <a:latin typeface="Arial Black" panose="020B0A04020102020204" pitchFamily="34" charset="0"/>
              </a:rPr>
              <a:t>Is a generic</a:t>
            </a:r>
          </a:p>
          <a:p>
            <a:pPr lvl="1"/>
            <a:r>
              <a:rPr lang="en-US" sz="2800" dirty="0" smtClean="0">
                <a:latin typeface="Arial Black" panose="020B0A04020102020204" pitchFamily="34" charset="0"/>
              </a:rPr>
              <a:t>More than 1 year past expiration</a:t>
            </a:r>
          </a:p>
          <a:p>
            <a:pPr lvl="1"/>
            <a:r>
              <a:rPr lang="en-US" sz="2800" dirty="0" smtClean="0">
                <a:latin typeface="Arial Black" panose="020B0A04020102020204" pitchFamily="34" charset="0"/>
              </a:rPr>
              <a:t>Been removed from original container and re-packaged </a:t>
            </a:r>
          </a:p>
          <a:p>
            <a:pPr lvl="1"/>
            <a:r>
              <a:rPr lang="en-US" sz="2800" dirty="0" smtClean="0">
                <a:latin typeface="Arial Black" panose="020B0A04020102020204" pitchFamily="34" charset="0"/>
              </a:rPr>
              <a:t>Was generated during patient care, or refused by a patient</a:t>
            </a:r>
          </a:p>
        </p:txBody>
      </p:sp>
    </p:spTree>
    <p:extLst>
      <p:ext uri="{BB962C8B-B14F-4D97-AF65-F5344CB8AC3E}">
        <p14:creationId xmlns:p14="http://schemas.microsoft.com/office/powerpoint/2010/main" val="3871321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57201"/>
            <a:ext cx="7315200" cy="990599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latin typeface="Arial Black" panose="020B0A04020102020204" pitchFamily="34" charset="0"/>
              </a:rPr>
              <a:t>What’s </a:t>
            </a:r>
            <a:r>
              <a:rPr lang="en-US" dirty="0">
                <a:latin typeface="Arial Black" panose="020B0A04020102020204" pitchFamily="34" charset="0"/>
              </a:rPr>
              <a:t>Ahead?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76401"/>
            <a:ext cx="7315200" cy="4632960"/>
          </a:xfrm>
        </p:spPr>
        <p:txBody>
          <a:bodyPr>
            <a:normAutofit fontScale="85000" lnSpcReduction="20000"/>
          </a:bodyPr>
          <a:lstStyle/>
          <a:p>
            <a:r>
              <a:rPr lang="en-US" sz="3000" dirty="0" smtClean="0">
                <a:latin typeface="Arial Black" panose="020B0A04020102020204" pitchFamily="34" charset="0"/>
              </a:rPr>
              <a:t>Proposed </a:t>
            </a:r>
            <a:r>
              <a:rPr lang="en-US" sz="3000" dirty="0">
                <a:latin typeface="Arial Black" panose="020B0A04020102020204" pitchFamily="34" charset="0"/>
              </a:rPr>
              <a:t>rule </a:t>
            </a:r>
            <a:r>
              <a:rPr lang="en-US" sz="3000" dirty="0" smtClean="0">
                <a:latin typeface="Arial Black" panose="020B0A04020102020204" pitchFamily="34" charset="0"/>
              </a:rPr>
              <a:t>published in the Federal Register on 9/25/15</a:t>
            </a:r>
            <a:endParaRPr lang="en-US" sz="3000" dirty="0">
              <a:latin typeface="Arial Black" panose="020B0A04020102020204" pitchFamily="34" charset="0"/>
            </a:endParaRPr>
          </a:p>
          <a:p>
            <a:r>
              <a:rPr lang="en-US" sz="3000" dirty="0">
                <a:latin typeface="Arial Black" panose="020B0A04020102020204" pitchFamily="34" charset="0"/>
              </a:rPr>
              <a:t>60-day public comment </a:t>
            </a:r>
            <a:r>
              <a:rPr lang="en-US" sz="3000" dirty="0" smtClean="0">
                <a:latin typeface="Arial Black" panose="020B0A04020102020204" pitchFamily="34" charset="0"/>
              </a:rPr>
              <a:t>period ends 11/24/15</a:t>
            </a:r>
            <a:endParaRPr lang="en-US" sz="3000" dirty="0">
              <a:latin typeface="Arial Black" panose="020B0A04020102020204" pitchFamily="34" charset="0"/>
            </a:endParaRPr>
          </a:p>
          <a:p>
            <a:r>
              <a:rPr lang="en-US" sz="3000" dirty="0">
                <a:latin typeface="Arial Black" panose="020B0A04020102020204" pitchFamily="34" charset="0"/>
              </a:rPr>
              <a:t>EPA reviews public comments</a:t>
            </a:r>
          </a:p>
          <a:p>
            <a:r>
              <a:rPr lang="en-US" sz="3000" dirty="0">
                <a:latin typeface="Arial Black" panose="020B0A04020102020204" pitchFamily="34" charset="0"/>
              </a:rPr>
              <a:t>EPA commences work on final rule</a:t>
            </a:r>
          </a:p>
          <a:p>
            <a:r>
              <a:rPr lang="en-US" sz="3000" dirty="0">
                <a:latin typeface="Arial Black" panose="020B0A04020102020204" pitchFamily="34" charset="0"/>
              </a:rPr>
              <a:t>EPA decides whether to proceed on additional proposed or final rules related to:</a:t>
            </a:r>
          </a:p>
          <a:p>
            <a:pPr lvl="1"/>
            <a:r>
              <a:rPr lang="en-US" sz="3000" dirty="0">
                <a:latin typeface="Arial Black" panose="020B0A04020102020204" pitchFamily="34" charset="0"/>
              </a:rPr>
              <a:t>Expanding what pharmaceuticals are hazardous</a:t>
            </a:r>
          </a:p>
          <a:p>
            <a:pPr lvl="1"/>
            <a:r>
              <a:rPr lang="en-US" sz="3000" dirty="0">
                <a:latin typeface="Arial Black" panose="020B0A04020102020204" pitchFamily="34" charset="0"/>
              </a:rPr>
              <a:t>Nicotine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4930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0380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1752600"/>
            <a:ext cx="7315200" cy="3200400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Hazardous Waste </a:t>
            </a:r>
            <a:r>
              <a:rPr lang="en-US" dirty="0" smtClean="0">
                <a:latin typeface="Arial Black" panose="020B0A04020102020204" pitchFamily="34" charset="0"/>
              </a:rPr>
              <a:t>Generator Improvements</a:t>
            </a:r>
            <a:r>
              <a:rPr lang="en-US" dirty="0">
                <a:latin typeface="Arial Black" panose="020B0A04020102020204" pitchFamily="34" charset="0"/>
              </a:rPr>
              <a:t/>
            </a:r>
            <a:br>
              <a:rPr lang="en-US" dirty="0">
                <a:latin typeface="Arial Black" panose="020B0A04020102020204" pitchFamily="34" charset="0"/>
              </a:rPr>
            </a:br>
            <a:r>
              <a:rPr lang="en-US" dirty="0" smtClean="0">
                <a:latin typeface="Arial Black" panose="020B0A04020102020204" pitchFamily="34" charset="0"/>
              </a:rPr>
              <a:t>(Proposed Rule)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791200"/>
            <a:ext cx="7315200" cy="519962"/>
          </a:xfrm>
        </p:spPr>
        <p:txBody>
          <a:bodyPr/>
          <a:lstStyle/>
          <a:p>
            <a:r>
              <a:rPr lang="en-US" sz="1800" dirty="0" smtClean="0"/>
              <a:t>Adapted </a:t>
            </a:r>
            <a:r>
              <a:rPr lang="en-US" sz="1800" dirty="0"/>
              <a:t>from </a:t>
            </a:r>
            <a:r>
              <a:rPr lang="en-US" sz="1800" dirty="0" smtClean="0"/>
              <a:t>USEPA presentation</a:t>
            </a:r>
            <a:endParaRPr lang="en-US" sz="1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169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762001"/>
            <a:ext cx="7315200" cy="1219199"/>
          </a:xfrm>
        </p:spPr>
        <p:txBody>
          <a:bodyPr/>
          <a:lstStyle/>
          <a:p>
            <a:pPr algn="ctr"/>
            <a:r>
              <a:rPr lang="en-US" dirty="0" smtClean="0">
                <a:latin typeface="Arial Black" panose="020B0A04020102020204" pitchFamily="34" charset="0"/>
              </a:rPr>
              <a:t>Link to Generator Rule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u="sng" dirty="0" smtClean="0">
                <a:hlinkClick r:id="rId2"/>
              </a:rPr>
              <a:t>http</a:t>
            </a:r>
            <a:r>
              <a:rPr lang="en-US" sz="2800" u="sng" dirty="0">
                <a:hlinkClick r:id="rId2"/>
              </a:rPr>
              <a:t>://www.gpo.gov/fdsys/pkg/FR-2015-09-25/pdf/2015-23166.pdf</a:t>
            </a:r>
            <a:endParaRPr lang="en-US" sz="2800" u="sng" dirty="0" smtClean="0">
              <a:hlinkClick r:id="rId3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8398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914400"/>
          </a:xfrm>
        </p:spPr>
        <p:txBody>
          <a:bodyPr/>
          <a:lstStyle/>
          <a:p>
            <a:pPr algn="ctr" eaLnBrk="1" hangingPunct="1"/>
            <a:r>
              <a:rPr lang="en-US" altLang="en-US" sz="3600" dirty="0" smtClean="0">
                <a:latin typeface="Arial Black" panose="020B0A04020102020204" pitchFamily="34" charset="0"/>
              </a:rPr>
              <a:t>Goals of the Proposed Rule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686800" cy="5181600"/>
          </a:xfrm>
        </p:spPr>
        <p:txBody>
          <a:bodyPr>
            <a:normAutofit fontScale="32500" lnSpcReduction="20000"/>
          </a:bodyPr>
          <a:lstStyle/>
          <a:p>
            <a:pPr marL="57150" indent="-57150" eaLnBrk="1" hangingPunct="1">
              <a:buFont typeface="Georgia" pitchFamily="18" charset="0"/>
              <a:buNone/>
              <a:defRPr/>
            </a:pPr>
            <a:endParaRPr lang="en-US" sz="3400" dirty="0" smtClean="0"/>
          </a:p>
          <a:p>
            <a:pPr marL="457200" lvl="1" indent="0" eaLnBrk="1" hangingPunct="1">
              <a:buNone/>
              <a:defRPr/>
            </a:pPr>
            <a:r>
              <a:rPr lang="en-US" sz="7000" dirty="0">
                <a:latin typeface="Arial Black" panose="020B0A04020102020204" pitchFamily="34" charset="0"/>
              </a:rPr>
              <a:t>Reorganize </a:t>
            </a:r>
            <a:r>
              <a:rPr lang="en-US" sz="7000" dirty="0" smtClean="0">
                <a:latin typeface="Arial Black" panose="020B0A04020102020204" pitchFamily="34" charset="0"/>
              </a:rPr>
              <a:t>to </a:t>
            </a:r>
            <a:r>
              <a:rPr lang="en-US" sz="7000" dirty="0">
                <a:latin typeface="Arial Black" panose="020B0A04020102020204" pitchFamily="34" charset="0"/>
              </a:rPr>
              <a:t>make them more user-friendly </a:t>
            </a:r>
            <a:r>
              <a:rPr lang="en-US" sz="7000" dirty="0" smtClean="0">
                <a:latin typeface="Arial Black" panose="020B0A04020102020204" pitchFamily="34" charset="0"/>
              </a:rPr>
              <a:t>and improve compliance</a:t>
            </a:r>
          </a:p>
          <a:p>
            <a:pPr marL="800100" lvl="1" indent="-342900" eaLnBrk="1" hangingPunct="1">
              <a:buFont typeface="+mj-lt"/>
              <a:buAutoNum type="arabicPeriod"/>
              <a:defRPr/>
            </a:pPr>
            <a:endParaRPr lang="en-US" sz="7000" dirty="0" smtClean="0">
              <a:latin typeface="Arial Black" panose="020B0A04020102020204" pitchFamily="34" charset="0"/>
            </a:endParaRPr>
          </a:p>
          <a:p>
            <a:pPr marL="457200" lvl="1" indent="0" eaLnBrk="1" hangingPunct="1">
              <a:buNone/>
              <a:defRPr/>
            </a:pPr>
            <a:r>
              <a:rPr lang="en-US" sz="7000" dirty="0" smtClean="0">
                <a:latin typeface="Arial Black" panose="020B0A04020102020204" pitchFamily="34" charset="0"/>
              </a:rPr>
              <a:t>Provide greater flexibility for hazardous waste generators to manage waste in a cost-effective manner</a:t>
            </a:r>
            <a:br>
              <a:rPr lang="en-US" sz="7000" dirty="0" smtClean="0">
                <a:latin typeface="Arial Black" panose="020B0A04020102020204" pitchFamily="34" charset="0"/>
              </a:rPr>
            </a:br>
            <a:endParaRPr lang="en-US" sz="7000" dirty="0" smtClean="0">
              <a:latin typeface="Arial Black" panose="020B0A04020102020204" pitchFamily="34" charset="0"/>
            </a:endParaRPr>
          </a:p>
          <a:p>
            <a:pPr marL="457200" lvl="1" indent="0" eaLnBrk="1" hangingPunct="1">
              <a:buNone/>
              <a:defRPr/>
            </a:pPr>
            <a:r>
              <a:rPr lang="en-US" sz="7000" dirty="0">
                <a:latin typeface="Arial Black" panose="020B0A04020102020204" pitchFamily="34" charset="0"/>
              </a:rPr>
              <a:t>Strengthen environmental protection by addressing identified gaps in the </a:t>
            </a:r>
            <a:r>
              <a:rPr lang="en-US" sz="7000" dirty="0" smtClean="0">
                <a:latin typeface="Arial Black" panose="020B0A04020102020204" pitchFamily="34" charset="0"/>
              </a:rPr>
              <a:t>regulations</a:t>
            </a:r>
          </a:p>
          <a:p>
            <a:pPr marL="457200" lvl="1" indent="0" eaLnBrk="1" hangingPunct="1">
              <a:buNone/>
              <a:defRPr/>
            </a:pPr>
            <a:endParaRPr lang="en-US" sz="7000" dirty="0" smtClean="0">
              <a:latin typeface="Arial Black" panose="020B0A04020102020204" pitchFamily="34" charset="0"/>
            </a:endParaRPr>
          </a:p>
          <a:p>
            <a:pPr marL="457200" lvl="1" indent="0" eaLnBrk="1" hangingPunct="1">
              <a:buNone/>
              <a:defRPr/>
            </a:pPr>
            <a:r>
              <a:rPr lang="en-US" sz="7000" dirty="0" smtClean="0">
                <a:latin typeface="Arial Black" panose="020B0A04020102020204" pitchFamily="34" charset="0"/>
              </a:rPr>
              <a:t>Clarify certain components of the hazardous waste generator program to address ambiguities and foster improved compliance</a:t>
            </a:r>
            <a:br>
              <a:rPr lang="en-US" sz="7000" dirty="0" smtClean="0">
                <a:latin typeface="Arial Black" panose="020B0A04020102020204" pitchFamily="34" charset="0"/>
              </a:rPr>
            </a:br>
            <a:endParaRPr lang="en-US" sz="7000" dirty="0" smtClean="0">
              <a:latin typeface="Arial Black" panose="020B0A04020102020204" pitchFamily="34" charset="0"/>
            </a:endParaRPr>
          </a:p>
          <a:p>
            <a:pPr marL="800100" lvl="1" indent="-342900" eaLnBrk="1" hangingPunct="1">
              <a:buFont typeface="Georgia" pitchFamily="18" charset="0"/>
              <a:buNone/>
              <a:defRPr/>
            </a:pPr>
            <a:endParaRPr lang="en-US" sz="3400" dirty="0" smtClean="0"/>
          </a:p>
          <a:p>
            <a:pPr marL="800100" lvl="1" indent="-342900" eaLnBrk="1" hangingPunct="1">
              <a:buFont typeface="Georgia" pitchFamily="18" charset="0"/>
              <a:buNone/>
              <a:defRPr/>
            </a:pPr>
            <a:endParaRPr lang="en-US" sz="3400" dirty="0" smtClean="0"/>
          </a:p>
          <a:p>
            <a:pPr marL="800100" lvl="1" indent="-342900" eaLnBrk="1" hangingPunct="1">
              <a:buFont typeface="Georgia" pitchFamily="18" charset="0"/>
              <a:buNone/>
              <a:defRPr/>
            </a:pPr>
            <a:endParaRPr lang="en-US" sz="3400" dirty="0" smtClean="0"/>
          </a:p>
          <a:p>
            <a:pPr eaLnBrk="1" hangingPunct="1">
              <a:defRPr/>
            </a:pPr>
            <a:endParaRPr lang="en-US" sz="2400" dirty="0" smtClean="0"/>
          </a:p>
          <a:p>
            <a:pPr eaLnBrk="1" hangingPunct="1">
              <a:buFont typeface="Georgia" pitchFamily="18" charset="0"/>
              <a:buNone/>
              <a:defRPr/>
            </a:pPr>
            <a:endParaRPr lang="en-US" sz="900" dirty="0" smtClean="0"/>
          </a:p>
          <a:p>
            <a:pPr lvl="1" eaLnBrk="1" hangingPunct="1">
              <a:defRPr/>
            </a:pPr>
            <a:endParaRPr lang="en-US" sz="2000" dirty="0" smtClean="0"/>
          </a:p>
          <a:p>
            <a:pPr lvl="1" eaLnBrk="1" hangingPunct="1">
              <a:defRPr/>
            </a:pPr>
            <a:endParaRPr lang="en-US" sz="2000" dirty="0" smtClean="0"/>
          </a:p>
          <a:p>
            <a:pPr lvl="1" eaLnBrk="1" hangingPunct="1">
              <a:buFont typeface="Georgia" pitchFamily="18" charset="0"/>
              <a:buNone/>
              <a:defRPr/>
            </a:pPr>
            <a:endParaRPr lang="en-US" sz="2000" dirty="0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300"/>
              </a:spcBef>
              <a:buClr>
                <a:srgbClr val="0BD0D9"/>
              </a:buClr>
              <a:buFont typeface="Georgia" pitchFamily="18" charset="0"/>
              <a:buChar char="•"/>
              <a:defRPr sz="28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itchFamily="18" charset="0"/>
              <a:buChar char="▫"/>
              <a:defRPr sz="2600">
                <a:solidFill>
                  <a:schemeClr val="tx2"/>
                </a:solidFill>
                <a:latin typeface="Georgia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400">
                <a:solidFill>
                  <a:schemeClr val="accent1"/>
                </a:solidFill>
                <a:latin typeface="Georgia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200">
                <a:solidFill>
                  <a:schemeClr val="accent1"/>
                </a:solidFill>
                <a:latin typeface="Georgia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0BD0D9"/>
              </a:buClr>
              <a:buFont typeface="Georgia" pitchFamily="18" charset="0"/>
              <a:buChar char="▫"/>
              <a:defRPr sz="2000">
                <a:solidFill>
                  <a:srgbClr val="0BD0D9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BD0D9"/>
              </a:buClr>
              <a:buFont typeface="Georgia" pitchFamily="18" charset="0"/>
              <a:buChar char="▫"/>
              <a:defRPr sz="2000">
                <a:solidFill>
                  <a:srgbClr val="0BD0D9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BD0D9"/>
              </a:buClr>
              <a:buFont typeface="Georgia" pitchFamily="18" charset="0"/>
              <a:buChar char="▫"/>
              <a:defRPr sz="2000">
                <a:solidFill>
                  <a:srgbClr val="0BD0D9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BD0D9"/>
              </a:buClr>
              <a:buFont typeface="Georgia" pitchFamily="18" charset="0"/>
              <a:buChar char="▫"/>
              <a:defRPr sz="2000">
                <a:solidFill>
                  <a:srgbClr val="0BD0D9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BD0D9"/>
              </a:buClr>
              <a:buFont typeface="Georgia" pitchFamily="18" charset="0"/>
              <a:buChar char="▫"/>
              <a:defRPr sz="2000">
                <a:solidFill>
                  <a:srgbClr val="0BD0D9"/>
                </a:solidFill>
                <a:latin typeface="Georgia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57D2FB2C-E657-44D7-B1A5-B8F53150CC3F}" type="slidenum">
              <a:rPr lang="en-US" altLang="en-US" sz="180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36</a:t>
            </a:fld>
            <a:endParaRPr lang="en-US" altLang="en-US" sz="18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035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dirty="0" smtClean="0"/>
              <a:t>Reorganization of Generator Regulations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1676400"/>
          <a:ext cx="8229600" cy="330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Provision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Existing Citation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Proposed Citation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Generator Category Determination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§ 261.5(c)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 panose="05050102010706020507" pitchFamily="18" charset="2"/>
                        </a:rPr>
                        <a:t>(e)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§ 262.13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CESQG Provisions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§ 261.5(a), (b), (f)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 panose="05050102010706020507" pitchFamily="18" charset="2"/>
                        </a:rPr>
                        <a:t>(g)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§ 262.14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Satellite Accumulation Area Provisions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§ 262.34(c)</a:t>
                      </a:r>
                      <a:endParaRPr lang="en-US" smtClean="0"/>
                    </a:p>
                    <a:p>
                      <a:r>
                        <a:rPr lang="en-US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§ 262.15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SQG Provisions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§ 262.34(d)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 panose="05050102010706020507" pitchFamily="18" charset="2"/>
                        </a:rPr>
                        <a:t>(f)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§ 262.16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LQG Provisions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§ 262.34(a), (b),</a:t>
                      </a: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(g)</a:t>
                      </a: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 panose="05050102010706020507" pitchFamily="18" charset="2"/>
                        </a:rPr>
                        <a:t>(</a:t>
                      </a:r>
                      <a:r>
                        <a:rPr kumimoji="0" lang="en-US" sz="18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 panose="05050102010706020507" pitchFamily="18" charset="2"/>
                        </a:rPr>
                        <a:t>i</a:t>
                      </a: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 panose="05050102010706020507" pitchFamily="18" charset="2"/>
                        </a:rPr>
                        <a:t>), (m)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§ 262.17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9489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300"/>
              </a:spcBef>
              <a:buClr>
                <a:srgbClr val="0BD0D9"/>
              </a:buClr>
              <a:buFont typeface="Georgia" pitchFamily="18" charset="0"/>
              <a:buChar char="•"/>
              <a:defRPr sz="28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itchFamily="18" charset="0"/>
              <a:buChar char="▫"/>
              <a:defRPr sz="2600">
                <a:solidFill>
                  <a:schemeClr val="tx2"/>
                </a:solidFill>
                <a:latin typeface="Georgia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400">
                <a:solidFill>
                  <a:schemeClr val="accent1"/>
                </a:solidFill>
                <a:latin typeface="Georgia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200">
                <a:solidFill>
                  <a:schemeClr val="accent1"/>
                </a:solidFill>
                <a:latin typeface="Georgia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0BD0D9"/>
              </a:buClr>
              <a:buFont typeface="Georgia" pitchFamily="18" charset="0"/>
              <a:buChar char="▫"/>
              <a:defRPr sz="2000">
                <a:solidFill>
                  <a:srgbClr val="0BD0D9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BD0D9"/>
              </a:buClr>
              <a:buFont typeface="Georgia" pitchFamily="18" charset="0"/>
              <a:buChar char="▫"/>
              <a:defRPr sz="2000">
                <a:solidFill>
                  <a:srgbClr val="0BD0D9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BD0D9"/>
              </a:buClr>
              <a:buFont typeface="Georgia" pitchFamily="18" charset="0"/>
              <a:buChar char="▫"/>
              <a:defRPr sz="2000">
                <a:solidFill>
                  <a:srgbClr val="0BD0D9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BD0D9"/>
              </a:buClr>
              <a:buFont typeface="Georgia" pitchFamily="18" charset="0"/>
              <a:buChar char="▫"/>
              <a:defRPr sz="2000">
                <a:solidFill>
                  <a:srgbClr val="0BD0D9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BD0D9"/>
              </a:buClr>
              <a:buFont typeface="Georgia" pitchFamily="18" charset="0"/>
              <a:buChar char="▫"/>
              <a:defRPr sz="2000">
                <a:solidFill>
                  <a:srgbClr val="0BD0D9"/>
                </a:solidFill>
                <a:latin typeface="Georgia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5D49956-8F51-4845-9220-21D29DAA397D}" type="slidenum">
              <a:rPr lang="en-US" altLang="en-US" sz="180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37</a:t>
            </a:fld>
            <a:endParaRPr lang="en-US" altLang="en-US" sz="18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8693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914400" y="304801"/>
            <a:ext cx="7315200" cy="1371599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en-US" dirty="0" smtClean="0">
                <a:latin typeface="Arial Black" panose="020B0A04020102020204" pitchFamily="34" charset="0"/>
              </a:rPr>
              <a:t>CESQG Waste Consolidation</a:t>
            </a:r>
            <a:br>
              <a:rPr lang="en-US" altLang="en-US" dirty="0" smtClean="0">
                <a:latin typeface="Arial Black" panose="020B0A04020102020204" pitchFamily="34" charset="0"/>
              </a:rPr>
            </a:br>
            <a:endParaRPr lang="en-US" altLang="en-US" sz="2000" dirty="0" smtClean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1"/>
            <a:ext cx="7315200" cy="4709160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US" sz="2800" dirty="0" smtClean="0">
                <a:latin typeface="Arial Black" panose="020B0A04020102020204" pitchFamily="34" charset="0"/>
              </a:rPr>
              <a:t>Consolidate waste at an LQG under the control of the same person: </a:t>
            </a:r>
          </a:p>
          <a:p>
            <a:pPr>
              <a:defRPr/>
            </a:pPr>
            <a:endParaRPr lang="en-US" sz="2800" dirty="0" smtClean="0">
              <a:latin typeface="Arial Black" panose="020B0A04020102020204" pitchFamily="34" charset="0"/>
            </a:endParaRPr>
          </a:p>
          <a:p>
            <a:pPr lvl="1">
              <a:defRPr/>
            </a:pPr>
            <a:r>
              <a:rPr lang="en-US" sz="2800" dirty="0" smtClean="0">
                <a:latin typeface="Arial Black" panose="020B0A04020102020204" pitchFamily="34" charset="0"/>
              </a:rPr>
              <a:t>Person – as defined under RCRA</a:t>
            </a:r>
          </a:p>
          <a:p>
            <a:pPr lvl="1">
              <a:defRPr/>
            </a:pPr>
            <a:r>
              <a:rPr lang="en-US" sz="2800" dirty="0" smtClean="0">
                <a:latin typeface="Arial Black" panose="020B0A04020102020204" pitchFamily="34" charset="0"/>
              </a:rPr>
              <a:t>Control – power to direct policies at the facility</a:t>
            </a:r>
          </a:p>
          <a:p>
            <a:pPr marL="320040" lvl="1" indent="0">
              <a:buNone/>
              <a:defRPr/>
            </a:pPr>
            <a:endParaRPr lang="en-US" sz="2800" dirty="0">
              <a:latin typeface="Arial Black" panose="020B0A04020102020204" pitchFamily="34" charset="0"/>
            </a:endParaRP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en-US" sz="2800" dirty="0" smtClean="0">
                <a:latin typeface="Arial Black" panose="020B0A04020102020204" pitchFamily="34" charset="0"/>
              </a:rPr>
              <a:t>CESQG must marks/label waste containers with the words</a:t>
            </a:r>
          </a:p>
          <a:p>
            <a:pPr marL="320040" lvl="1" indent="0">
              <a:buNone/>
              <a:defRPr/>
            </a:pPr>
            <a:r>
              <a:rPr lang="en-US" sz="2800" dirty="0">
                <a:latin typeface="Arial Black" panose="020B0A04020102020204" pitchFamily="34" charset="0"/>
              </a:rPr>
              <a:t>	</a:t>
            </a:r>
            <a:r>
              <a:rPr lang="en-US" sz="2800" dirty="0" smtClean="0">
                <a:latin typeface="Arial Black" panose="020B0A04020102020204" pitchFamily="34" charset="0"/>
              </a:rPr>
              <a:t>“VSQG Hazardous Waste”</a:t>
            </a:r>
          </a:p>
          <a:p>
            <a:pPr lvl="1">
              <a:defRPr/>
            </a:pPr>
            <a:endParaRPr lang="en-US" dirty="0"/>
          </a:p>
        </p:txBody>
      </p:sp>
      <p:sp>
        <p:nvSpPr>
          <p:cNvPr id="2150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300"/>
              </a:spcBef>
              <a:buClr>
                <a:srgbClr val="0BD0D9"/>
              </a:buClr>
              <a:buFont typeface="Georgia" pitchFamily="18" charset="0"/>
              <a:buChar char="•"/>
              <a:defRPr sz="28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itchFamily="18" charset="0"/>
              <a:buChar char="▫"/>
              <a:defRPr sz="2600">
                <a:solidFill>
                  <a:schemeClr val="tx2"/>
                </a:solidFill>
                <a:latin typeface="Georgia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400">
                <a:solidFill>
                  <a:schemeClr val="accent1"/>
                </a:solidFill>
                <a:latin typeface="Georgia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200">
                <a:solidFill>
                  <a:schemeClr val="accent1"/>
                </a:solidFill>
                <a:latin typeface="Georgia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0BD0D9"/>
              </a:buClr>
              <a:buFont typeface="Georgia" pitchFamily="18" charset="0"/>
              <a:buChar char="▫"/>
              <a:defRPr sz="2000">
                <a:solidFill>
                  <a:srgbClr val="0BD0D9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BD0D9"/>
              </a:buClr>
              <a:buFont typeface="Georgia" pitchFamily="18" charset="0"/>
              <a:buChar char="▫"/>
              <a:defRPr sz="2000">
                <a:solidFill>
                  <a:srgbClr val="0BD0D9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BD0D9"/>
              </a:buClr>
              <a:buFont typeface="Georgia" pitchFamily="18" charset="0"/>
              <a:buChar char="▫"/>
              <a:defRPr sz="2000">
                <a:solidFill>
                  <a:srgbClr val="0BD0D9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BD0D9"/>
              </a:buClr>
              <a:buFont typeface="Georgia" pitchFamily="18" charset="0"/>
              <a:buChar char="▫"/>
              <a:defRPr sz="2000">
                <a:solidFill>
                  <a:srgbClr val="0BD0D9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BD0D9"/>
              </a:buClr>
              <a:buFont typeface="Georgia" pitchFamily="18" charset="0"/>
              <a:buChar char="▫"/>
              <a:defRPr sz="2000">
                <a:solidFill>
                  <a:srgbClr val="0BD0D9"/>
                </a:solidFill>
                <a:latin typeface="Georgia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D2443CF-D728-4BCB-B382-05C254137F53}" type="slidenum">
              <a:rPr lang="en-US" altLang="en-US" sz="180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38</a:t>
            </a:fld>
            <a:endParaRPr lang="en-US" altLang="en-US" sz="18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5381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914400" y="304801"/>
            <a:ext cx="7315200" cy="1371599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en-US" dirty="0" smtClean="0">
                <a:latin typeface="Arial Black" panose="020B0A04020102020204" pitchFamily="34" charset="0"/>
              </a:rPr>
              <a:t>CESQG Waste Consolidation</a:t>
            </a:r>
            <a:br>
              <a:rPr lang="en-US" altLang="en-US" dirty="0" smtClean="0">
                <a:latin typeface="Arial Black" panose="020B0A04020102020204" pitchFamily="34" charset="0"/>
              </a:rPr>
            </a:br>
            <a:endParaRPr lang="en-US" altLang="en-US" sz="2000" dirty="0" smtClean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1"/>
            <a:ext cx="7315200" cy="4709160"/>
          </a:xfrm>
        </p:spPr>
        <p:txBody>
          <a:bodyPr>
            <a:normAutofit fontScale="92500" lnSpcReduction="10000"/>
          </a:bodyPr>
          <a:lstStyle/>
          <a:p>
            <a:pPr marL="411162" lvl="1" indent="0">
              <a:buFont typeface="Georgia" pitchFamily="18" charset="0"/>
              <a:buNone/>
              <a:defRPr/>
            </a:pPr>
            <a:r>
              <a:rPr lang="en-US" sz="2800" dirty="0" smtClean="0">
                <a:latin typeface="Arial Black" panose="020B0A04020102020204" pitchFamily="34" charset="0"/>
              </a:rPr>
              <a:t>LQG must:</a:t>
            </a:r>
          </a:p>
          <a:p>
            <a:pPr lvl="1">
              <a:defRPr/>
            </a:pPr>
            <a:r>
              <a:rPr lang="en-US" sz="2800" dirty="0" smtClean="0">
                <a:latin typeface="Arial Black" panose="020B0A04020102020204" pitchFamily="34" charset="0"/>
              </a:rPr>
              <a:t>Notify state on Site ID Form about participation in activity and identify CESQGs participating</a:t>
            </a:r>
          </a:p>
          <a:p>
            <a:pPr lvl="1">
              <a:defRPr/>
            </a:pPr>
            <a:endParaRPr lang="en-US" sz="2800" dirty="0" smtClean="0">
              <a:latin typeface="Arial Black" panose="020B0A04020102020204" pitchFamily="34" charset="0"/>
            </a:endParaRPr>
          </a:p>
          <a:p>
            <a:pPr lvl="1">
              <a:defRPr/>
            </a:pPr>
            <a:r>
              <a:rPr lang="en-US" sz="2800" dirty="0" smtClean="0">
                <a:latin typeface="Arial Black" panose="020B0A04020102020204" pitchFamily="34" charset="0"/>
              </a:rPr>
              <a:t>Keep records for each shipment</a:t>
            </a:r>
          </a:p>
          <a:p>
            <a:pPr lvl="1">
              <a:defRPr/>
            </a:pPr>
            <a:endParaRPr lang="en-US" sz="2800" dirty="0" smtClean="0">
              <a:latin typeface="Arial Black" panose="020B0A04020102020204" pitchFamily="34" charset="0"/>
            </a:endParaRPr>
          </a:p>
          <a:p>
            <a:pPr lvl="1">
              <a:defRPr/>
            </a:pPr>
            <a:r>
              <a:rPr lang="en-US" sz="2800" dirty="0" smtClean="0">
                <a:latin typeface="Arial Black" panose="020B0A04020102020204" pitchFamily="34" charset="0"/>
              </a:rPr>
              <a:t>Manage consolidated waste as LQG hazardous waste</a:t>
            </a:r>
          </a:p>
          <a:p>
            <a:pPr lvl="1">
              <a:defRPr/>
            </a:pPr>
            <a:endParaRPr lang="en-US" sz="2800" dirty="0" smtClean="0">
              <a:latin typeface="Arial Black" panose="020B0A04020102020204" pitchFamily="34" charset="0"/>
            </a:endParaRPr>
          </a:p>
          <a:p>
            <a:pPr lvl="1">
              <a:defRPr/>
            </a:pPr>
            <a:r>
              <a:rPr lang="en-US" sz="2800" dirty="0" smtClean="0">
                <a:latin typeface="Arial Black" panose="020B0A04020102020204" pitchFamily="34" charset="0"/>
              </a:rPr>
              <a:t>Submit a Biennial Report</a:t>
            </a:r>
          </a:p>
          <a:p>
            <a:pPr lvl="1">
              <a:defRPr/>
            </a:pPr>
            <a:endParaRPr lang="en-US" dirty="0"/>
          </a:p>
        </p:txBody>
      </p:sp>
      <p:sp>
        <p:nvSpPr>
          <p:cNvPr id="2150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300"/>
              </a:spcBef>
              <a:buClr>
                <a:srgbClr val="0BD0D9"/>
              </a:buClr>
              <a:buFont typeface="Georgia" pitchFamily="18" charset="0"/>
              <a:buChar char="•"/>
              <a:defRPr sz="28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itchFamily="18" charset="0"/>
              <a:buChar char="▫"/>
              <a:defRPr sz="2600">
                <a:solidFill>
                  <a:schemeClr val="tx2"/>
                </a:solidFill>
                <a:latin typeface="Georgia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400">
                <a:solidFill>
                  <a:schemeClr val="accent1"/>
                </a:solidFill>
                <a:latin typeface="Georgia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200">
                <a:solidFill>
                  <a:schemeClr val="accent1"/>
                </a:solidFill>
                <a:latin typeface="Georgia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0BD0D9"/>
              </a:buClr>
              <a:buFont typeface="Georgia" pitchFamily="18" charset="0"/>
              <a:buChar char="▫"/>
              <a:defRPr sz="2000">
                <a:solidFill>
                  <a:srgbClr val="0BD0D9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BD0D9"/>
              </a:buClr>
              <a:buFont typeface="Georgia" pitchFamily="18" charset="0"/>
              <a:buChar char="▫"/>
              <a:defRPr sz="2000">
                <a:solidFill>
                  <a:srgbClr val="0BD0D9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BD0D9"/>
              </a:buClr>
              <a:buFont typeface="Georgia" pitchFamily="18" charset="0"/>
              <a:buChar char="▫"/>
              <a:defRPr sz="2000">
                <a:solidFill>
                  <a:srgbClr val="0BD0D9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BD0D9"/>
              </a:buClr>
              <a:buFont typeface="Georgia" pitchFamily="18" charset="0"/>
              <a:buChar char="▫"/>
              <a:defRPr sz="2000">
                <a:solidFill>
                  <a:srgbClr val="0BD0D9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BD0D9"/>
              </a:buClr>
              <a:buFont typeface="Georgia" pitchFamily="18" charset="0"/>
              <a:buChar char="▫"/>
              <a:defRPr sz="2000">
                <a:solidFill>
                  <a:srgbClr val="0BD0D9"/>
                </a:solidFill>
                <a:latin typeface="Georgia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D2443CF-D728-4BCB-B382-05C254137F53}" type="slidenum">
              <a:rPr lang="en-US" altLang="en-US" sz="180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39</a:t>
            </a:fld>
            <a:endParaRPr lang="en-US" altLang="en-US" sz="18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1835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924800" cy="1161195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latin typeface="Arial Black" panose="020B0A04020102020204" pitchFamily="34" charset="0"/>
              </a:rPr>
              <a:t>Clarifying Guidance </a:t>
            </a:r>
            <a:endParaRPr lang="en-US" sz="3200" dirty="0">
              <a:latin typeface="Arial Black" panose="020B0A040201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114801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sz="3000" dirty="0">
                <a:latin typeface="Arial Black" panose="020B0A04020102020204" pitchFamily="34" charset="0"/>
              </a:rPr>
              <a:t>Epinephrine salts </a:t>
            </a:r>
            <a:r>
              <a:rPr lang="en-US" sz="3000" dirty="0" smtClean="0">
                <a:latin typeface="Arial Black" panose="020B0A04020102020204" pitchFamily="34" charset="0"/>
              </a:rPr>
              <a:t>not Acute P-listed </a:t>
            </a:r>
            <a:r>
              <a:rPr lang="en-US" sz="3000" dirty="0">
                <a:latin typeface="Arial Black" panose="020B0A04020102020204" pitchFamily="34" charset="0"/>
              </a:rPr>
              <a:t>wastes</a:t>
            </a:r>
          </a:p>
          <a:p>
            <a:pPr marL="457200" lvl="1" indent="0">
              <a:buNone/>
            </a:pPr>
            <a:r>
              <a:rPr lang="en-US" sz="2300" dirty="0"/>
              <a:t>RCRA Online memo #14778; dated October 15, 2007</a:t>
            </a:r>
          </a:p>
          <a:p>
            <a:pPr marL="457200" lvl="1" indent="0">
              <a:buNone/>
            </a:pPr>
            <a:endParaRPr lang="en-US" sz="30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en-US" sz="3000" dirty="0">
                <a:latin typeface="Arial Black" panose="020B0A04020102020204" pitchFamily="34" charset="0"/>
              </a:rPr>
              <a:t>Residues in partially-used syringes are not listed wastes</a:t>
            </a:r>
          </a:p>
          <a:p>
            <a:pPr marL="457200" lvl="1" indent="0">
              <a:buNone/>
            </a:pPr>
            <a:r>
              <a:rPr lang="en-US" sz="2300" dirty="0"/>
              <a:t>RCRA Online memo #14788; dated April 14, 2008</a:t>
            </a:r>
          </a:p>
          <a:p>
            <a:pPr marL="457200" lvl="1" indent="0">
              <a:buNone/>
            </a:pPr>
            <a:endParaRPr lang="en-US" sz="30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en-US" sz="3000" dirty="0">
                <a:latin typeface="Arial Black" panose="020B0A04020102020204" pitchFamily="34" charset="0"/>
              </a:rPr>
              <a:t>Nicotine patches, gum, lozenges are P-listed when unused</a:t>
            </a:r>
          </a:p>
          <a:p>
            <a:pPr marL="461963" lvl="1" indent="0">
              <a:buNone/>
            </a:pPr>
            <a:r>
              <a:rPr lang="en-US" sz="2400" dirty="0"/>
              <a:t>RCRA Online memo #14817; dated August 23, 2010</a:t>
            </a:r>
          </a:p>
          <a:p>
            <a:pPr marL="461963" lvl="1" indent="0">
              <a:buNone/>
            </a:pPr>
            <a:endParaRPr lang="en-US" sz="30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en-US" sz="3000" dirty="0">
              <a:latin typeface="Arial Black" panose="020B0A04020102020204" pitchFamily="34" charset="0"/>
            </a:endParaRPr>
          </a:p>
          <a:p>
            <a:pPr marL="798513" lvl="1" indent="-336550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F42D8-F94B-40FC-871B-F679962B677A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94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990600" y="533400"/>
            <a:ext cx="7315200" cy="1154097"/>
          </a:xfrm>
        </p:spPr>
        <p:txBody>
          <a:bodyPr/>
          <a:lstStyle/>
          <a:p>
            <a:pPr algn="ctr"/>
            <a:r>
              <a:rPr lang="en-US" altLang="en-US" dirty="0" smtClean="0">
                <a:latin typeface="Arial Black" panose="020B0A04020102020204" pitchFamily="34" charset="0"/>
              </a:rPr>
              <a:t>Episodic Generation</a:t>
            </a:r>
            <a:br>
              <a:rPr lang="en-US" altLang="en-US" dirty="0" smtClean="0">
                <a:latin typeface="Arial Black" panose="020B0A04020102020204" pitchFamily="34" charset="0"/>
              </a:rPr>
            </a:br>
            <a:endParaRPr lang="en-US" altLang="en-US" sz="2000" dirty="0" smtClean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1"/>
            <a:ext cx="7315200" cy="4709160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US" sz="2800" dirty="0" smtClean="0">
                <a:latin typeface="Arial Black" panose="020B0A04020102020204" pitchFamily="34" charset="0"/>
              </a:rPr>
              <a:t>Allow </a:t>
            </a:r>
            <a:r>
              <a:rPr lang="en-US" sz="2800" dirty="0">
                <a:latin typeface="Arial Black" panose="020B0A04020102020204" pitchFamily="34" charset="0"/>
              </a:rPr>
              <a:t>generators to maintain </a:t>
            </a:r>
            <a:r>
              <a:rPr lang="en-US" sz="2800" dirty="0" smtClean="0">
                <a:latin typeface="Arial Black" panose="020B0A04020102020204" pitchFamily="34" charset="0"/>
              </a:rPr>
              <a:t>existing </a:t>
            </a:r>
            <a:r>
              <a:rPr lang="en-US" sz="2800" dirty="0">
                <a:latin typeface="Arial Black" panose="020B0A04020102020204" pitchFamily="34" charset="0"/>
              </a:rPr>
              <a:t>category provided they comply with streamlined set of </a:t>
            </a:r>
            <a:r>
              <a:rPr lang="en-US" sz="2800" dirty="0" smtClean="0">
                <a:latin typeface="Arial Black" panose="020B0A04020102020204" pitchFamily="34" charset="0"/>
              </a:rPr>
              <a:t>requirements: </a:t>
            </a:r>
            <a:endParaRPr lang="en-US" sz="2800" dirty="0">
              <a:latin typeface="Arial Black" panose="020B0A04020102020204" pitchFamily="34" charset="0"/>
            </a:endParaRPr>
          </a:p>
          <a:p>
            <a:pPr lvl="1">
              <a:defRPr/>
            </a:pPr>
            <a:r>
              <a:rPr lang="en-US" sz="2800" dirty="0" smtClean="0">
                <a:latin typeface="Arial Black" panose="020B0A04020102020204" pitchFamily="34" charset="0"/>
              </a:rPr>
              <a:t>One event per </a:t>
            </a:r>
            <a:r>
              <a:rPr lang="en-US" sz="2800" dirty="0">
                <a:latin typeface="Arial Black" panose="020B0A04020102020204" pitchFamily="34" charset="0"/>
              </a:rPr>
              <a:t>calendar </a:t>
            </a:r>
            <a:r>
              <a:rPr lang="en-US" sz="2800" dirty="0" smtClean="0">
                <a:latin typeface="Arial Black" panose="020B0A04020102020204" pitchFamily="34" charset="0"/>
              </a:rPr>
              <a:t>year</a:t>
            </a:r>
          </a:p>
          <a:p>
            <a:pPr lvl="1">
              <a:defRPr/>
            </a:pPr>
            <a:r>
              <a:rPr lang="en-US" sz="2800" dirty="0" smtClean="0">
                <a:latin typeface="Arial Black" panose="020B0A04020102020204" pitchFamily="34" charset="0"/>
              </a:rPr>
              <a:t>May petition </a:t>
            </a:r>
            <a:r>
              <a:rPr lang="en-US" sz="2800" dirty="0">
                <a:latin typeface="Arial Black" panose="020B0A04020102020204" pitchFamily="34" charset="0"/>
              </a:rPr>
              <a:t>for second </a:t>
            </a:r>
            <a:r>
              <a:rPr lang="en-US" sz="2800" dirty="0" smtClean="0">
                <a:latin typeface="Arial Black" panose="020B0A04020102020204" pitchFamily="34" charset="0"/>
              </a:rPr>
              <a:t>event </a:t>
            </a:r>
            <a:endParaRPr lang="en-US" sz="2800" dirty="0">
              <a:latin typeface="Arial Black" panose="020B0A04020102020204" pitchFamily="34" charset="0"/>
            </a:endParaRPr>
          </a:p>
          <a:p>
            <a:pPr lvl="1">
              <a:defRPr/>
            </a:pPr>
            <a:r>
              <a:rPr lang="en-US" sz="2800" dirty="0" smtClean="0">
                <a:latin typeface="Arial Black" panose="020B0A04020102020204" pitchFamily="34" charset="0"/>
              </a:rPr>
              <a:t>Notify </a:t>
            </a:r>
            <a:r>
              <a:rPr lang="en-US" sz="2800" dirty="0">
                <a:latin typeface="Arial Black" panose="020B0A04020102020204" pitchFamily="34" charset="0"/>
              </a:rPr>
              <a:t>EPA or state </a:t>
            </a:r>
            <a:r>
              <a:rPr lang="en-US" sz="2800" dirty="0" smtClean="0">
                <a:latin typeface="Arial Black" panose="020B0A04020102020204" pitchFamily="34" charset="0"/>
              </a:rPr>
              <a:t>prior </a:t>
            </a:r>
            <a:r>
              <a:rPr lang="en-US" sz="2800" dirty="0">
                <a:latin typeface="Arial Black" panose="020B0A04020102020204" pitchFamily="34" charset="0"/>
              </a:rPr>
              <a:t>to initiating a planned </a:t>
            </a:r>
            <a:r>
              <a:rPr lang="en-US" sz="2800" dirty="0" smtClean="0">
                <a:latin typeface="Arial Black" panose="020B0A04020102020204" pitchFamily="34" charset="0"/>
              </a:rPr>
              <a:t>event </a:t>
            </a:r>
          </a:p>
          <a:p>
            <a:pPr lvl="1">
              <a:defRPr/>
            </a:pPr>
            <a:r>
              <a:rPr lang="en-US" sz="2800" dirty="0" smtClean="0">
                <a:latin typeface="Arial Black" panose="020B0A04020102020204" pitchFamily="34" charset="0"/>
              </a:rPr>
              <a:t>Complete event </a:t>
            </a:r>
            <a:r>
              <a:rPr lang="en-US" sz="2800" dirty="0">
                <a:latin typeface="Arial Black" panose="020B0A04020102020204" pitchFamily="34" charset="0"/>
              </a:rPr>
              <a:t>and </a:t>
            </a:r>
            <a:r>
              <a:rPr lang="en-US" sz="2800" dirty="0" smtClean="0">
                <a:latin typeface="Arial Black" panose="020B0A04020102020204" pitchFamily="34" charset="0"/>
              </a:rPr>
              <a:t>ship </a:t>
            </a:r>
            <a:r>
              <a:rPr lang="en-US" sz="2800" dirty="0">
                <a:latin typeface="Arial Black" panose="020B0A04020102020204" pitchFamily="34" charset="0"/>
              </a:rPr>
              <a:t>waste off-site within </a:t>
            </a:r>
            <a:r>
              <a:rPr lang="en-US" sz="2800" dirty="0" smtClean="0">
                <a:latin typeface="Arial Black" panose="020B0A04020102020204" pitchFamily="34" charset="0"/>
              </a:rPr>
              <a:t>45 days (30-day extension possible)</a:t>
            </a:r>
            <a:endParaRPr lang="en-US" sz="2800" dirty="0">
              <a:latin typeface="Arial Black" panose="020B0A04020102020204" pitchFamily="34" charset="0"/>
            </a:endParaRPr>
          </a:p>
          <a:p>
            <a:pPr>
              <a:defRPr/>
            </a:pPr>
            <a:endParaRPr lang="en-US" dirty="0"/>
          </a:p>
        </p:txBody>
      </p:sp>
      <p:sp>
        <p:nvSpPr>
          <p:cNvPr id="24580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300"/>
              </a:spcBef>
              <a:buClr>
                <a:srgbClr val="0BD0D9"/>
              </a:buClr>
              <a:buFont typeface="Georgia" pitchFamily="18" charset="0"/>
              <a:buChar char="•"/>
              <a:defRPr sz="28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itchFamily="18" charset="0"/>
              <a:buChar char="▫"/>
              <a:defRPr sz="2600">
                <a:solidFill>
                  <a:schemeClr val="tx2"/>
                </a:solidFill>
                <a:latin typeface="Georgia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400">
                <a:solidFill>
                  <a:schemeClr val="accent1"/>
                </a:solidFill>
                <a:latin typeface="Georgia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200">
                <a:solidFill>
                  <a:schemeClr val="accent1"/>
                </a:solidFill>
                <a:latin typeface="Georgia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0BD0D9"/>
              </a:buClr>
              <a:buFont typeface="Georgia" pitchFamily="18" charset="0"/>
              <a:buChar char="▫"/>
              <a:defRPr sz="2000">
                <a:solidFill>
                  <a:srgbClr val="0BD0D9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BD0D9"/>
              </a:buClr>
              <a:buFont typeface="Georgia" pitchFamily="18" charset="0"/>
              <a:buChar char="▫"/>
              <a:defRPr sz="2000">
                <a:solidFill>
                  <a:srgbClr val="0BD0D9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BD0D9"/>
              </a:buClr>
              <a:buFont typeface="Georgia" pitchFamily="18" charset="0"/>
              <a:buChar char="▫"/>
              <a:defRPr sz="2000">
                <a:solidFill>
                  <a:srgbClr val="0BD0D9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BD0D9"/>
              </a:buClr>
              <a:buFont typeface="Georgia" pitchFamily="18" charset="0"/>
              <a:buChar char="▫"/>
              <a:defRPr sz="2000">
                <a:solidFill>
                  <a:srgbClr val="0BD0D9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BD0D9"/>
              </a:buClr>
              <a:buFont typeface="Georgia" pitchFamily="18" charset="0"/>
              <a:buChar char="▫"/>
              <a:defRPr sz="2000">
                <a:solidFill>
                  <a:srgbClr val="0BD0D9"/>
                </a:solidFill>
                <a:latin typeface="Georgia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AF3A845-7620-4E64-BB25-0DD6749D4AB0}" type="slidenum">
              <a:rPr lang="en-US" altLang="en-US" sz="180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40</a:t>
            </a:fld>
            <a:endParaRPr lang="en-US" altLang="en-US" sz="18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2470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1"/>
            <a:ext cx="7315200" cy="1142999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en-US" dirty="0">
                <a:latin typeface="Arial Black" panose="020B0A04020102020204" pitchFamily="34" charset="0"/>
              </a:rPr>
              <a:t>Episodic Generation</a:t>
            </a:r>
            <a:br>
              <a:rPr lang="en-US" altLang="en-US" dirty="0">
                <a:latin typeface="Arial Black" panose="020B0A04020102020204" pitchFamily="34" charset="0"/>
              </a:rPr>
            </a:b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066801"/>
            <a:ext cx="7315200" cy="5242560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US" altLang="en-US" sz="2800" dirty="0">
                <a:latin typeface="Arial Black" panose="020B0A04020102020204" pitchFamily="34" charset="0"/>
              </a:rPr>
              <a:t>Streamlined Requirements for CESQGs:</a:t>
            </a:r>
          </a:p>
          <a:p>
            <a:pPr lvl="1">
              <a:defRPr/>
            </a:pPr>
            <a:r>
              <a:rPr lang="en-US" altLang="en-US" sz="2800" dirty="0">
                <a:latin typeface="Arial Black" panose="020B0A04020102020204" pitchFamily="34" charset="0"/>
              </a:rPr>
              <a:t>Obtain </a:t>
            </a:r>
            <a:r>
              <a:rPr lang="en-US" altLang="en-US" sz="2800" dirty="0" smtClean="0">
                <a:latin typeface="Arial Black" panose="020B0A04020102020204" pitchFamily="34" charset="0"/>
              </a:rPr>
              <a:t>EPA ID Number</a:t>
            </a:r>
          </a:p>
          <a:p>
            <a:pPr lvl="1">
              <a:defRPr/>
            </a:pPr>
            <a:endParaRPr lang="en-US" altLang="en-US" sz="2800" dirty="0">
              <a:latin typeface="Arial Black" panose="020B0A04020102020204" pitchFamily="34" charset="0"/>
            </a:endParaRPr>
          </a:p>
          <a:p>
            <a:pPr lvl="1">
              <a:defRPr/>
            </a:pPr>
            <a:r>
              <a:rPr lang="en-US" altLang="en-US" sz="2800" dirty="0">
                <a:latin typeface="Arial Black" panose="020B0A04020102020204" pitchFamily="34" charset="0"/>
              </a:rPr>
              <a:t>Use hazardous waste manifest and transporter to send episodic waste to </a:t>
            </a:r>
            <a:r>
              <a:rPr lang="en-US" altLang="en-US" sz="2800" dirty="0" smtClean="0">
                <a:latin typeface="Arial Black" panose="020B0A04020102020204" pitchFamily="34" charset="0"/>
              </a:rPr>
              <a:t>TSDF </a:t>
            </a:r>
            <a:r>
              <a:rPr lang="en-US" altLang="en-US" sz="2800" dirty="0">
                <a:latin typeface="Arial Black" panose="020B0A04020102020204" pitchFamily="34" charset="0"/>
              </a:rPr>
              <a:t>or </a:t>
            </a:r>
            <a:r>
              <a:rPr lang="en-US" altLang="en-US" sz="2800" dirty="0" smtClean="0">
                <a:latin typeface="Arial Black" panose="020B0A04020102020204" pitchFamily="34" charset="0"/>
              </a:rPr>
              <a:t>recycler</a:t>
            </a:r>
          </a:p>
          <a:p>
            <a:pPr lvl="1">
              <a:defRPr/>
            </a:pPr>
            <a:endParaRPr lang="en-US" altLang="en-US" sz="2800" dirty="0">
              <a:latin typeface="Arial Black" panose="020B0A04020102020204" pitchFamily="34" charset="0"/>
            </a:endParaRPr>
          </a:p>
          <a:p>
            <a:pPr lvl="1">
              <a:defRPr/>
            </a:pPr>
            <a:r>
              <a:rPr lang="en-US" altLang="en-US" sz="2800" dirty="0">
                <a:latin typeface="Arial Black" panose="020B0A04020102020204" pitchFamily="34" charset="0"/>
              </a:rPr>
              <a:t>Manage the episodic hazardous waste in a manner that minimizes the possibility of an accident or release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8358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1"/>
            <a:ext cx="7315200" cy="1142999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en-US" dirty="0">
                <a:latin typeface="Arial Black" panose="020B0A04020102020204" pitchFamily="34" charset="0"/>
              </a:rPr>
              <a:t>Episodic Generation</a:t>
            </a:r>
            <a:br>
              <a:rPr lang="en-US" altLang="en-US" dirty="0">
                <a:latin typeface="Arial Black" panose="020B0A04020102020204" pitchFamily="34" charset="0"/>
              </a:rPr>
            </a:b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066801"/>
            <a:ext cx="7315200" cy="5242560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altLang="en-US" sz="2800" dirty="0" smtClean="0">
                <a:latin typeface="Arial Black" panose="020B0A04020102020204" pitchFamily="34" charset="0"/>
              </a:rPr>
              <a:t>CESQG requirements continued:</a:t>
            </a:r>
          </a:p>
          <a:p>
            <a:pPr>
              <a:defRPr/>
            </a:pPr>
            <a:endParaRPr lang="en-US" altLang="en-US" sz="2800" dirty="0">
              <a:latin typeface="Arial Black" panose="020B0A04020102020204" pitchFamily="34" charset="0"/>
            </a:endParaRPr>
          </a:p>
          <a:p>
            <a:pPr lvl="1">
              <a:defRPr/>
            </a:pPr>
            <a:r>
              <a:rPr lang="en-US" altLang="en-US" sz="2800" dirty="0" smtClean="0">
                <a:latin typeface="Arial Black" panose="020B0A04020102020204" pitchFamily="34" charset="0"/>
              </a:rPr>
              <a:t>Label </a:t>
            </a:r>
            <a:r>
              <a:rPr lang="en-US" altLang="en-US" sz="2800" dirty="0">
                <a:latin typeface="Arial Black" panose="020B0A04020102020204" pitchFamily="34" charset="0"/>
              </a:rPr>
              <a:t>episodic waste containers </a:t>
            </a:r>
            <a:endParaRPr lang="en-US" altLang="en-US" sz="2800" dirty="0" smtClean="0">
              <a:latin typeface="Arial Black" panose="020B0A04020102020204" pitchFamily="34" charset="0"/>
            </a:endParaRPr>
          </a:p>
          <a:p>
            <a:pPr lvl="1">
              <a:defRPr/>
            </a:pPr>
            <a:endParaRPr lang="en-US" altLang="en-US" sz="2800" dirty="0">
              <a:latin typeface="Arial Black" panose="020B0A04020102020204" pitchFamily="34" charset="0"/>
            </a:endParaRPr>
          </a:p>
          <a:p>
            <a:pPr lvl="1">
              <a:defRPr/>
            </a:pPr>
            <a:r>
              <a:rPr lang="en-US" altLang="en-US" sz="2800" dirty="0">
                <a:latin typeface="Arial Black" panose="020B0A04020102020204" pitchFamily="34" charset="0"/>
              </a:rPr>
              <a:t>Identify </a:t>
            </a:r>
            <a:r>
              <a:rPr lang="en-US" altLang="en-US" sz="2800" dirty="0" smtClean="0">
                <a:latin typeface="Arial Black" panose="020B0A04020102020204" pitchFamily="34" charset="0"/>
              </a:rPr>
              <a:t>emergency </a:t>
            </a:r>
            <a:r>
              <a:rPr lang="en-US" altLang="en-US" sz="2800" dirty="0">
                <a:latin typeface="Arial Black" panose="020B0A04020102020204" pitchFamily="34" charset="0"/>
              </a:rPr>
              <a:t>coordinator </a:t>
            </a:r>
            <a:endParaRPr lang="en-US" altLang="en-US" sz="2800" dirty="0" smtClean="0">
              <a:latin typeface="Arial Black" panose="020B0A04020102020204" pitchFamily="34" charset="0"/>
            </a:endParaRPr>
          </a:p>
          <a:p>
            <a:pPr lvl="1">
              <a:defRPr/>
            </a:pPr>
            <a:endParaRPr lang="en-US" altLang="en-US" sz="2800" dirty="0">
              <a:latin typeface="Arial Black" panose="020B0A04020102020204" pitchFamily="34" charset="0"/>
            </a:endParaRPr>
          </a:p>
          <a:p>
            <a:pPr lvl="1">
              <a:defRPr/>
            </a:pPr>
            <a:r>
              <a:rPr lang="en-US" altLang="en-US" sz="2800" dirty="0">
                <a:latin typeface="Arial Black" panose="020B0A04020102020204" pitchFamily="34" charset="0"/>
              </a:rPr>
              <a:t>Maintain records </a:t>
            </a:r>
            <a:r>
              <a:rPr lang="en-US" altLang="en-US" sz="2800" dirty="0" smtClean="0">
                <a:latin typeface="Arial Black" panose="020B0A04020102020204" pitchFamily="34" charset="0"/>
              </a:rPr>
              <a:t> </a:t>
            </a:r>
            <a:r>
              <a:rPr lang="en-US" altLang="en-US" sz="2800" dirty="0">
                <a:latin typeface="Arial Black" panose="020B0A04020102020204" pitchFamily="34" charset="0"/>
              </a:rPr>
              <a:t/>
            </a:r>
            <a:br>
              <a:rPr lang="en-US" altLang="en-US" sz="2800" dirty="0">
                <a:latin typeface="Arial Black" panose="020B0A04020102020204" pitchFamily="34" charset="0"/>
              </a:rPr>
            </a:br>
            <a:endParaRPr lang="en-US" altLang="en-US" sz="2800" dirty="0">
              <a:latin typeface="Arial Black" panose="020B0A04020102020204" pitchFamily="34" charset="0"/>
            </a:endParaRPr>
          </a:p>
          <a:p>
            <a:pPr>
              <a:defRPr/>
            </a:pPr>
            <a:r>
              <a:rPr lang="en-US" altLang="en-US" sz="2800" dirty="0" smtClean="0">
                <a:latin typeface="Arial Black" panose="020B0A04020102020204" pitchFamily="34" charset="0"/>
              </a:rPr>
              <a:t>SQGs:</a:t>
            </a:r>
          </a:p>
          <a:p>
            <a:pPr marL="45720" indent="0">
              <a:buNone/>
              <a:defRPr/>
            </a:pPr>
            <a:r>
              <a:rPr lang="en-US" altLang="en-US" sz="2800" dirty="0" smtClean="0">
                <a:latin typeface="Arial Black" panose="020B0A04020102020204" pitchFamily="34" charset="0"/>
              </a:rPr>
              <a:t>Need </a:t>
            </a:r>
            <a:r>
              <a:rPr lang="en-US" altLang="en-US" sz="2800" dirty="0">
                <a:latin typeface="Arial Black" panose="020B0A04020102020204" pitchFamily="34" charset="0"/>
              </a:rPr>
              <a:t>only comply with existing SQG regulations and maintain records associated with the episodic event  </a:t>
            </a:r>
          </a:p>
          <a:p>
            <a:pPr>
              <a:defRPr/>
            </a:pPr>
            <a:endParaRPr lang="en-US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7623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914400" y="381001"/>
            <a:ext cx="7315200" cy="914399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en-US" dirty="0" smtClean="0">
                <a:latin typeface="Arial Black" panose="020B0A04020102020204" pitchFamily="34" charset="0"/>
              </a:rPr>
              <a:t>Preparedness and Planning</a:t>
            </a:r>
            <a:br>
              <a:rPr lang="en-US" altLang="en-US" dirty="0" smtClean="0">
                <a:latin typeface="Arial Black" panose="020B0A04020102020204" pitchFamily="34" charset="0"/>
              </a:rPr>
            </a:br>
            <a:endParaRPr lang="en-US" altLang="en-US" sz="2000" dirty="0" smtClean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143001"/>
            <a:ext cx="7315200" cy="5166360"/>
          </a:xfrm>
        </p:spPr>
        <p:txBody>
          <a:bodyPr>
            <a:noAutofit/>
          </a:bodyPr>
          <a:lstStyle/>
          <a:p>
            <a:pPr marL="109537" indent="0">
              <a:buFont typeface="Georgia" pitchFamily="18" charset="0"/>
              <a:buNone/>
              <a:defRPr/>
            </a:pPr>
            <a:r>
              <a:rPr lang="en-US" sz="2800" u="sng" dirty="0" smtClean="0">
                <a:latin typeface="Arial Black" panose="020B0A04020102020204" pitchFamily="34" charset="0"/>
              </a:rPr>
              <a:t>Problem</a:t>
            </a:r>
          </a:p>
          <a:p>
            <a:pPr>
              <a:defRPr/>
            </a:pPr>
            <a:r>
              <a:rPr lang="en-US" sz="2800" dirty="0" smtClean="0">
                <a:latin typeface="Arial Black" panose="020B0A04020102020204" pitchFamily="34" charset="0"/>
              </a:rPr>
              <a:t>Contingency plans are submitted to local’s but are lengthy </a:t>
            </a:r>
          </a:p>
          <a:p>
            <a:pPr>
              <a:defRPr/>
            </a:pPr>
            <a:r>
              <a:rPr lang="en-US" sz="2800" dirty="0" smtClean="0">
                <a:latin typeface="Arial Black" panose="020B0A04020102020204" pitchFamily="34" charset="0"/>
              </a:rPr>
              <a:t>Emergency responders want quick access to important information</a:t>
            </a:r>
          </a:p>
          <a:p>
            <a:pPr marL="109537" indent="0">
              <a:buFont typeface="Georgia" pitchFamily="18" charset="0"/>
              <a:buNone/>
              <a:defRPr/>
            </a:pPr>
            <a:r>
              <a:rPr lang="en-US" sz="2800" u="sng" dirty="0" smtClean="0">
                <a:latin typeface="Arial Black" panose="020B0A04020102020204" pitchFamily="34" charset="0"/>
              </a:rPr>
              <a:t>Proposed Solution</a:t>
            </a:r>
          </a:p>
          <a:p>
            <a:pPr>
              <a:defRPr/>
            </a:pPr>
            <a:r>
              <a:rPr lang="en-US" sz="2800" dirty="0" smtClean="0">
                <a:latin typeface="Arial Black" panose="020B0A04020102020204" pitchFamily="34" charset="0"/>
              </a:rPr>
              <a:t>Require </a:t>
            </a:r>
            <a:r>
              <a:rPr lang="en-US" sz="2800" u="sng" dirty="0" smtClean="0">
                <a:latin typeface="Arial Black" panose="020B0A04020102020204" pitchFamily="34" charset="0"/>
              </a:rPr>
              <a:t>new</a:t>
            </a:r>
            <a:r>
              <a:rPr lang="en-US" sz="2800" dirty="0" smtClean="0">
                <a:latin typeface="Arial Black" panose="020B0A04020102020204" pitchFamily="34" charset="0"/>
              </a:rPr>
              <a:t> LQGs submitting plans to include an executive summary that has the most critical information</a:t>
            </a:r>
          </a:p>
        </p:txBody>
      </p:sp>
      <p:sp>
        <p:nvSpPr>
          <p:cNvPr id="27652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300"/>
              </a:spcBef>
              <a:buClr>
                <a:srgbClr val="0BD0D9"/>
              </a:buClr>
              <a:buFont typeface="Georgia" pitchFamily="18" charset="0"/>
              <a:buChar char="•"/>
              <a:defRPr sz="28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itchFamily="18" charset="0"/>
              <a:buChar char="▫"/>
              <a:defRPr sz="2600">
                <a:solidFill>
                  <a:schemeClr val="tx2"/>
                </a:solidFill>
                <a:latin typeface="Georgia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400">
                <a:solidFill>
                  <a:schemeClr val="accent1"/>
                </a:solidFill>
                <a:latin typeface="Georgia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200">
                <a:solidFill>
                  <a:schemeClr val="accent1"/>
                </a:solidFill>
                <a:latin typeface="Georgia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0BD0D9"/>
              </a:buClr>
              <a:buFont typeface="Georgia" pitchFamily="18" charset="0"/>
              <a:buChar char="▫"/>
              <a:defRPr sz="2000">
                <a:solidFill>
                  <a:srgbClr val="0BD0D9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BD0D9"/>
              </a:buClr>
              <a:buFont typeface="Georgia" pitchFamily="18" charset="0"/>
              <a:buChar char="▫"/>
              <a:defRPr sz="2000">
                <a:solidFill>
                  <a:srgbClr val="0BD0D9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BD0D9"/>
              </a:buClr>
              <a:buFont typeface="Georgia" pitchFamily="18" charset="0"/>
              <a:buChar char="▫"/>
              <a:defRPr sz="2000">
                <a:solidFill>
                  <a:srgbClr val="0BD0D9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BD0D9"/>
              </a:buClr>
              <a:buFont typeface="Georgia" pitchFamily="18" charset="0"/>
              <a:buChar char="▫"/>
              <a:defRPr sz="2000">
                <a:solidFill>
                  <a:srgbClr val="0BD0D9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BD0D9"/>
              </a:buClr>
              <a:buFont typeface="Georgia" pitchFamily="18" charset="0"/>
              <a:buChar char="▫"/>
              <a:defRPr sz="2000">
                <a:solidFill>
                  <a:srgbClr val="0BD0D9"/>
                </a:solidFill>
                <a:latin typeface="Georgia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78C527EA-7111-4BB8-999E-50B278D14084}" type="slidenum">
              <a:rPr lang="en-US" altLang="en-US" sz="180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43</a:t>
            </a:fld>
            <a:endParaRPr lang="en-US" altLang="en-US" sz="18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9586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914400" y="381001"/>
            <a:ext cx="7315200" cy="1219199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en-US" dirty="0" smtClean="0">
                <a:latin typeface="Arial Black" panose="020B0A04020102020204" pitchFamily="34" charset="0"/>
              </a:rPr>
              <a:t>Preparedness and Planning</a:t>
            </a:r>
            <a:br>
              <a:rPr lang="en-US" altLang="en-US" dirty="0" smtClean="0">
                <a:latin typeface="Arial Black" panose="020B0A04020102020204" pitchFamily="34" charset="0"/>
              </a:rPr>
            </a:br>
            <a:endParaRPr lang="en-US" altLang="en-US" sz="2000" dirty="0" smtClean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447801"/>
            <a:ext cx="7315200" cy="486156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2800" dirty="0" smtClean="0">
                <a:latin typeface="Arial Black" panose="020B0A04020102020204" pitchFamily="34" charset="0"/>
              </a:rPr>
              <a:t>Contents of Executive Summary:</a:t>
            </a:r>
          </a:p>
          <a:p>
            <a:pPr lvl="1">
              <a:defRPr/>
            </a:pPr>
            <a:r>
              <a:rPr lang="en-US" sz="2800" dirty="0" smtClean="0">
                <a:latin typeface="Arial Black" panose="020B0A04020102020204" pitchFamily="34" charset="0"/>
              </a:rPr>
              <a:t>Types &amp; amounts of hazardous waste</a:t>
            </a:r>
          </a:p>
          <a:p>
            <a:pPr lvl="1">
              <a:defRPr/>
            </a:pPr>
            <a:r>
              <a:rPr lang="en-US" sz="2800" dirty="0" smtClean="0">
                <a:latin typeface="Arial Black" panose="020B0A04020102020204" pitchFamily="34" charset="0"/>
              </a:rPr>
              <a:t>Maps of site and of surrounding area</a:t>
            </a:r>
          </a:p>
          <a:p>
            <a:pPr lvl="1">
              <a:defRPr/>
            </a:pPr>
            <a:r>
              <a:rPr lang="en-US" sz="2800" dirty="0" smtClean="0">
                <a:latin typeface="Arial Black" panose="020B0A04020102020204" pitchFamily="34" charset="0"/>
              </a:rPr>
              <a:t>Location of water supply</a:t>
            </a:r>
          </a:p>
          <a:p>
            <a:pPr lvl="1">
              <a:defRPr/>
            </a:pPr>
            <a:r>
              <a:rPr lang="en-US" sz="2800" dirty="0" smtClean="0">
                <a:latin typeface="Arial Black" panose="020B0A04020102020204" pitchFamily="34" charset="0"/>
              </a:rPr>
              <a:t>Identification of notification systems (telephones, PA)</a:t>
            </a:r>
          </a:p>
          <a:p>
            <a:pPr lvl="1">
              <a:defRPr/>
            </a:pPr>
            <a:r>
              <a:rPr lang="en-US" sz="2800" dirty="0" smtClean="0">
                <a:latin typeface="Arial Black" panose="020B0A04020102020204" pitchFamily="34" charset="0"/>
              </a:rPr>
              <a:t>Emergency contact</a:t>
            </a:r>
          </a:p>
        </p:txBody>
      </p:sp>
      <p:sp>
        <p:nvSpPr>
          <p:cNvPr id="2867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300"/>
              </a:spcBef>
              <a:buClr>
                <a:srgbClr val="0BD0D9"/>
              </a:buClr>
              <a:buFont typeface="Georgia" pitchFamily="18" charset="0"/>
              <a:buChar char="•"/>
              <a:defRPr sz="28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itchFamily="18" charset="0"/>
              <a:buChar char="▫"/>
              <a:defRPr sz="2600">
                <a:solidFill>
                  <a:schemeClr val="tx2"/>
                </a:solidFill>
                <a:latin typeface="Georgia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400">
                <a:solidFill>
                  <a:schemeClr val="accent1"/>
                </a:solidFill>
                <a:latin typeface="Georgia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200">
                <a:solidFill>
                  <a:schemeClr val="accent1"/>
                </a:solidFill>
                <a:latin typeface="Georgia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0BD0D9"/>
              </a:buClr>
              <a:buFont typeface="Georgia" pitchFamily="18" charset="0"/>
              <a:buChar char="▫"/>
              <a:defRPr sz="2000">
                <a:solidFill>
                  <a:srgbClr val="0BD0D9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BD0D9"/>
              </a:buClr>
              <a:buFont typeface="Georgia" pitchFamily="18" charset="0"/>
              <a:buChar char="▫"/>
              <a:defRPr sz="2000">
                <a:solidFill>
                  <a:srgbClr val="0BD0D9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BD0D9"/>
              </a:buClr>
              <a:buFont typeface="Georgia" pitchFamily="18" charset="0"/>
              <a:buChar char="▫"/>
              <a:defRPr sz="2000">
                <a:solidFill>
                  <a:srgbClr val="0BD0D9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BD0D9"/>
              </a:buClr>
              <a:buFont typeface="Georgia" pitchFamily="18" charset="0"/>
              <a:buChar char="▫"/>
              <a:defRPr sz="2000">
                <a:solidFill>
                  <a:srgbClr val="0BD0D9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BD0D9"/>
              </a:buClr>
              <a:buFont typeface="Georgia" pitchFamily="18" charset="0"/>
              <a:buChar char="▫"/>
              <a:defRPr sz="2000">
                <a:solidFill>
                  <a:srgbClr val="0BD0D9"/>
                </a:solidFill>
                <a:latin typeface="Georgia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A4ADCE6-4932-4F3A-AC2A-98798549DC54}" type="slidenum">
              <a:rPr lang="en-US" altLang="en-US" sz="180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44</a:t>
            </a:fld>
            <a:endParaRPr lang="en-US" altLang="en-US" sz="18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1951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7315200" cy="1524000"/>
          </a:xfrm>
        </p:spPr>
        <p:txBody>
          <a:bodyPr>
            <a:noAutofit/>
          </a:bodyPr>
          <a:lstStyle/>
          <a:p>
            <a:pPr algn="ctr"/>
            <a:r>
              <a:rPr lang="en-US" altLang="en-US" sz="3200" dirty="0" smtClean="0">
                <a:latin typeface="Arial Black" panose="020B0A04020102020204" pitchFamily="34" charset="0"/>
              </a:rPr>
              <a:t/>
            </a:r>
            <a:br>
              <a:rPr lang="en-US" altLang="en-US" sz="3200" dirty="0" smtClean="0">
                <a:latin typeface="Arial Black" panose="020B0A04020102020204" pitchFamily="34" charset="0"/>
              </a:rPr>
            </a:br>
            <a:r>
              <a:rPr lang="en-US" altLang="en-US" sz="3200" dirty="0" smtClean="0">
                <a:latin typeface="Arial Black" panose="020B0A04020102020204" pitchFamily="34" charset="0"/>
              </a:rPr>
              <a:t>Hazardous Waste Determinations</a:t>
            </a:r>
            <a:br>
              <a:rPr lang="en-US" altLang="en-US" sz="3200" dirty="0" smtClean="0">
                <a:latin typeface="Arial Black" panose="020B0A04020102020204" pitchFamily="34" charset="0"/>
              </a:rPr>
            </a:br>
            <a:endParaRPr lang="en-US" altLang="en-US" sz="3200" dirty="0" smtClean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1"/>
            <a:ext cx="7315200" cy="470916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  <a:defRPr/>
            </a:pPr>
            <a:r>
              <a:rPr lang="en-US" sz="2800" dirty="0" smtClean="0">
                <a:latin typeface="Arial Black" panose="020B0A04020102020204" pitchFamily="34" charset="0"/>
              </a:rPr>
              <a:t>Require SQGs &amp; LQGs </a:t>
            </a:r>
            <a:r>
              <a:rPr lang="en-US" sz="2800" dirty="0">
                <a:latin typeface="Arial Black" panose="020B0A04020102020204" pitchFamily="34" charset="0"/>
              </a:rPr>
              <a:t>to </a:t>
            </a:r>
            <a:r>
              <a:rPr lang="en-US" sz="2800" dirty="0" smtClean="0">
                <a:latin typeface="Arial Black" panose="020B0A04020102020204" pitchFamily="34" charset="0"/>
              </a:rPr>
              <a:t>keep documentation when solid </a:t>
            </a:r>
            <a:r>
              <a:rPr lang="en-US" sz="2800" dirty="0">
                <a:latin typeface="Arial Black" panose="020B0A04020102020204" pitchFamily="34" charset="0"/>
              </a:rPr>
              <a:t>waste is </a:t>
            </a:r>
            <a:r>
              <a:rPr lang="en-US" sz="2800" dirty="0" smtClean="0">
                <a:latin typeface="Arial Black" panose="020B0A04020102020204" pitchFamily="34" charset="0"/>
              </a:rPr>
              <a:t>found to be non-hazardous </a:t>
            </a:r>
          </a:p>
          <a:p>
            <a:pPr marL="320040" lvl="1" indent="0">
              <a:buNone/>
              <a:defRPr/>
            </a:pPr>
            <a:endParaRPr lang="en-US" sz="2800" dirty="0" smtClean="0">
              <a:latin typeface="Arial Black" panose="020B0A04020102020204" pitchFamily="34" charset="0"/>
            </a:endParaRPr>
          </a:p>
          <a:p>
            <a:pPr marL="320040" lvl="1" indent="0">
              <a:buNone/>
              <a:defRPr/>
            </a:pPr>
            <a:r>
              <a:rPr lang="en-US" sz="2800" dirty="0" smtClean="0">
                <a:latin typeface="Arial Black" panose="020B0A04020102020204" pitchFamily="34" charset="0"/>
              </a:rPr>
              <a:t>Would </a:t>
            </a:r>
            <a:r>
              <a:rPr lang="en-US" sz="2800" dirty="0">
                <a:latin typeface="Arial Black" panose="020B0A04020102020204" pitchFamily="34" charset="0"/>
              </a:rPr>
              <a:t>focus only on </a:t>
            </a:r>
            <a:r>
              <a:rPr lang="en-US" sz="2800" dirty="0" smtClean="0">
                <a:latin typeface="Arial Black" panose="020B0A04020102020204" pitchFamily="34" charset="0"/>
              </a:rPr>
              <a:t>solid </a:t>
            </a:r>
            <a:r>
              <a:rPr lang="en-US" sz="2800" dirty="0">
                <a:latin typeface="Arial Black" panose="020B0A04020102020204" pitchFamily="34" charset="0"/>
              </a:rPr>
              <a:t>wastes found in 40 CFR 261.2 (i.e., spent materials, </a:t>
            </a:r>
            <a:r>
              <a:rPr lang="en-US" sz="2800" dirty="0" err="1">
                <a:latin typeface="Arial Black" panose="020B0A04020102020204" pitchFamily="34" charset="0"/>
              </a:rPr>
              <a:t>sludges</a:t>
            </a:r>
            <a:r>
              <a:rPr lang="en-US" sz="2800" dirty="0">
                <a:latin typeface="Arial Black" panose="020B0A04020102020204" pitchFamily="34" charset="0"/>
              </a:rPr>
              <a:t> </a:t>
            </a:r>
            <a:r>
              <a:rPr lang="en-US" sz="2800" dirty="0" smtClean="0">
                <a:latin typeface="Arial Black" panose="020B0A04020102020204" pitchFamily="34" charset="0"/>
              </a:rPr>
              <a:t>etc.) </a:t>
            </a:r>
            <a:r>
              <a:rPr lang="en-US" sz="2800" dirty="0">
                <a:latin typeface="Arial Black" panose="020B0A04020102020204" pitchFamily="34" charset="0"/>
              </a:rPr>
              <a:t>that have potential to be a listed or characteristically hazardous </a:t>
            </a:r>
            <a:r>
              <a:rPr lang="en-US" sz="2800" dirty="0" smtClean="0">
                <a:latin typeface="Arial Black" panose="020B0A04020102020204" pitchFamily="34" charset="0"/>
              </a:rPr>
              <a:t> </a:t>
            </a:r>
            <a:endParaRPr lang="en-US" sz="2800" dirty="0">
              <a:latin typeface="Arial Black" panose="020B0A04020102020204" pitchFamily="34" charset="0"/>
            </a:endParaRPr>
          </a:p>
        </p:txBody>
      </p:sp>
      <p:sp>
        <p:nvSpPr>
          <p:cNvPr id="3379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300"/>
              </a:spcBef>
              <a:buClr>
                <a:srgbClr val="0BD0D9"/>
              </a:buClr>
              <a:buFont typeface="Georgia" pitchFamily="18" charset="0"/>
              <a:buChar char="•"/>
              <a:defRPr sz="28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itchFamily="18" charset="0"/>
              <a:buChar char="▫"/>
              <a:defRPr sz="2600">
                <a:solidFill>
                  <a:schemeClr val="tx2"/>
                </a:solidFill>
                <a:latin typeface="Georgia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400">
                <a:solidFill>
                  <a:schemeClr val="accent1"/>
                </a:solidFill>
                <a:latin typeface="Georgia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200">
                <a:solidFill>
                  <a:schemeClr val="accent1"/>
                </a:solidFill>
                <a:latin typeface="Georgia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0BD0D9"/>
              </a:buClr>
              <a:buFont typeface="Georgia" pitchFamily="18" charset="0"/>
              <a:buChar char="▫"/>
              <a:defRPr sz="2000">
                <a:solidFill>
                  <a:srgbClr val="0BD0D9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BD0D9"/>
              </a:buClr>
              <a:buFont typeface="Georgia" pitchFamily="18" charset="0"/>
              <a:buChar char="▫"/>
              <a:defRPr sz="2000">
                <a:solidFill>
                  <a:srgbClr val="0BD0D9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BD0D9"/>
              </a:buClr>
              <a:buFont typeface="Georgia" pitchFamily="18" charset="0"/>
              <a:buChar char="▫"/>
              <a:defRPr sz="2000">
                <a:solidFill>
                  <a:srgbClr val="0BD0D9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BD0D9"/>
              </a:buClr>
              <a:buFont typeface="Georgia" pitchFamily="18" charset="0"/>
              <a:buChar char="▫"/>
              <a:defRPr sz="2000">
                <a:solidFill>
                  <a:srgbClr val="0BD0D9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BD0D9"/>
              </a:buClr>
              <a:buFont typeface="Georgia" pitchFamily="18" charset="0"/>
              <a:buChar char="▫"/>
              <a:defRPr sz="2000">
                <a:solidFill>
                  <a:srgbClr val="0BD0D9"/>
                </a:solidFill>
                <a:latin typeface="Georgia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009E439-77D2-428B-8E35-61ED2006EA73}" type="slidenum">
              <a:rPr lang="en-US" altLang="en-US" sz="180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45</a:t>
            </a:fld>
            <a:endParaRPr lang="en-US" altLang="en-US" sz="18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6476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>
          <a:xfrm>
            <a:off x="914400" y="457201"/>
            <a:ext cx="7315200" cy="838199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en-US" dirty="0" smtClean="0">
                <a:latin typeface="Arial Black" panose="020B0A04020102020204" pitchFamily="34" charset="0"/>
              </a:rPr>
              <a:t>Labeling</a:t>
            </a:r>
            <a:br>
              <a:rPr lang="en-US" altLang="en-US" dirty="0" smtClean="0">
                <a:latin typeface="Arial Black" panose="020B0A04020102020204" pitchFamily="34" charset="0"/>
              </a:rPr>
            </a:br>
            <a:endParaRPr lang="en-US" altLang="en-US" sz="2000" dirty="0" smtClean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143001"/>
            <a:ext cx="7315200" cy="5166360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sz="2800" dirty="0" smtClean="0">
                <a:latin typeface="Arial Black" panose="020B0A04020102020204" pitchFamily="34" charset="0"/>
              </a:rPr>
              <a:t>Must </a:t>
            </a:r>
            <a:r>
              <a:rPr lang="en-US" sz="2800" dirty="0">
                <a:latin typeface="Arial Black" panose="020B0A04020102020204" pitchFamily="34" charset="0"/>
              </a:rPr>
              <a:t>indicate </a:t>
            </a:r>
            <a:r>
              <a:rPr lang="en-US" sz="2800" dirty="0" smtClean="0">
                <a:latin typeface="Arial Black" panose="020B0A04020102020204" pitchFamily="34" charset="0"/>
              </a:rPr>
              <a:t>hazards contents </a:t>
            </a:r>
          </a:p>
          <a:p>
            <a:pPr>
              <a:defRPr/>
            </a:pPr>
            <a:r>
              <a:rPr lang="en-US" sz="2800" dirty="0" smtClean="0">
                <a:latin typeface="Arial Black" panose="020B0A04020102020204" pitchFamily="34" charset="0"/>
              </a:rPr>
              <a:t> </a:t>
            </a:r>
            <a:endParaRPr lang="en-US" sz="2800" dirty="0">
              <a:latin typeface="Arial Black" panose="020B0A04020102020204" pitchFamily="34" charset="0"/>
            </a:endParaRPr>
          </a:p>
          <a:p>
            <a:pPr>
              <a:defRPr/>
            </a:pPr>
            <a:r>
              <a:rPr lang="en-US" sz="2800" dirty="0" smtClean="0">
                <a:latin typeface="Arial Black" panose="020B0A04020102020204" pitchFamily="34" charset="0"/>
              </a:rPr>
              <a:t>Must </a:t>
            </a:r>
            <a:r>
              <a:rPr lang="en-US" sz="2800" dirty="0">
                <a:latin typeface="Arial Black" panose="020B0A04020102020204" pitchFamily="34" charset="0"/>
              </a:rPr>
              <a:t>have “plain English” words that identify container contents </a:t>
            </a:r>
            <a:endParaRPr lang="en-US" sz="2800" dirty="0" smtClean="0">
              <a:latin typeface="Arial Black" panose="020B0A04020102020204" pitchFamily="34" charset="0"/>
            </a:endParaRPr>
          </a:p>
          <a:p>
            <a:pPr>
              <a:defRPr/>
            </a:pPr>
            <a:endParaRPr lang="en-US" sz="2800" dirty="0">
              <a:latin typeface="Arial Black" panose="020B0A04020102020204" pitchFamily="34" charset="0"/>
            </a:endParaRPr>
          </a:p>
          <a:p>
            <a:pPr>
              <a:defRPr/>
            </a:pPr>
            <a:r>
              <a:rPr lang="en-US" sz="2800" dirty="0" smtClean="0">
                <a:latin typeface="Arial Black" panose="020B0A04020102020204" pitchFamily="34" charset="0"/>
              </a:rPr>
              <a:t>Indicate hazards </a:t>
            </a:r>
            <a:r>
              <a:rPr lang="en-US" sz="2800" dirty="0">
                <a:latin typeface="Arial Black" panose="020B0A04020102020204" pitchFamily="34" charset="0"/>
              </a:rPr>
              <a:t>of </a:t>
            </a:r>
            <a:r>
              <a:rPr lang="en-US" sz="2800" dirty="0" smtClean="0">
                <a:latin typeface="Arial Black" panose="020B0A04020102020204" pitchFamily="34" charset="0"/>
              </a:rPr>
              <a:t>contents using </a:t>
            </a:r>
            <a:r>
              <a:rPr lang="en-US" sz="2800" dirty="0">
                <a:latin typeface="Arial Black" panose="020B0A04020102020204" pitchFamily="34" charset="0"/>
              </a:rPr>
              <a:t>any of several established </a:t>
            </a:r>
            <a:r>
              <a:rPr lang="en-US" sz="2800" dirty="0" smtClean="0">
                <a:latin typeface="Arial Black" panose="020B0A04020102020204" pitchFamily="34" charset="0"/>
              </a:rPr>
              <a:t>methods</a:t>
            </a:r>
          </a:p>
          <a:p>
            <a:pPr>
              <a:defRPr/>
            </a:pPr>
            <a:endParaRPr lang="en-US" sz="2800" dirty="0">
              <a:latin typeface="Arial Black" panose="020B0A04020102020204" pitchFamily="34" charset="0"/>
            </a:endParaRPr>
          </a:p>
          <a:p>
            <a:pPr>
              <a:defRPr/>
            </a:pPr>
            <a:r>
              <a:rPr lang="en-US" sz="2800" dirty="0">
                <a:latin typeface="Arial Black" panose="020B0A04020102020204" pitchFamily="34" charset="0"/>
              </a:rPr>
              <a:t>Tanks, drip pads, containment buildings can keep this information in logs or records kept near the accumulation site</a:t>
            </a:r>
          </a:p>
        </p:txBody>
      </p:sp>
      <p:sp>
        <p:nvSpPr>
          <p:cNvPr id="3686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300"/>
              </a:spcBef>
              <a:buClr>
                <a:srgbClr val="0BD0D9"/>
              </a:buClr>
              <a:buFont typeface="Georgia" pitchFamily="18" charset="0"/>
              <a:buChar char="•"/>
              <a:defRPr sz="28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itchFamily="18" charset="0"/>
              <a:buChar char="▫"/>
              <a:defRPr sz="2600">
                <a:solidFill>
                  <a:schemeClr val="tx2"/>
                </a:solidFill>
                <a:latin typeface="Georgia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400">
                <a:solidFill>
                  <a:schemeClr val="accent1"/>
                </a:solidFill>
                <a:latin typeface="Georgia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200">
                <a:solidFill>
                  <a:schemeClr val="accent1"/>
                </a:solidFill>
                <a:latin typeface="Georgia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0BD0D9"/>
              </a:buClr>
              <a:buFont typeface="Georgia" pitchFamily="18" charset="0"/>
              <a:buChar char="▫"/>
              <a:defRPr sz="2000">
                <a:solidFill>
                  <a:srgbClr val="0BD0D9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BD0D9"/>
              </a:buClr>
              <a:buFont typeface="Georgia" pitchFamily="18" charset="0"/>
              <a:buChar char="▫"/>
              <a:defRPr sz="2000">
                <a:solidFill>
                  <a:srgbClr val="0BD0D9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BD0D9"/>
              </a:buClr>
              <a:buFont typeface="Georgia" pitchFamily="18" charset="0"/>
              <a:buChar char="▫"/>
              <a:defRPr sz="2000">
                <a:solidFill>
                  <a:srgbClr val="0BD0D9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BD0D9"/>
              </a:buClr>
              <a:buFont typeface="Georgia" pitchFamily="18" charset="0"/>
              <a:buChar char="▫"/>
              <a:defRPr sz="2000">
                <a:solidFill>
                  <a:srgbClr val="0BD0D9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BD0D9"/>
              </a:buClr>
              <a:buFont typeface="Georgia" pitchFamily="18" charset="0"/>
              <a:buChar char="▫"/>
              <a:defRPr sz="2000">
                <a:solidFill>
                  <a:srgbClr val="0BD0D9"/>
                </a:solidFill>
                <a:latin typeface="Georgia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B94172D-90BB-421F-94F3-7633D16CE3F3}" type="slidenum">
              <a:rPr lang="en-US" altLang="en-US" sz="180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46</a:t>
            </a:fld>
            <a:endParaRPr lang="en-US" altLang="en-US" sz="18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3188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>
                <a:latin typeface="Arial Black" panose="020B0A04020102020204" pitchFamily="34" charset="0"/>
              </a:rPr>
              <a:t>Re-notification by SQGs</a:t>
            </a:r>
            <a:r>
              <a:rPr lang="en-US" sz="3600" u="sng" dirty="0">
                <a:latin typeface="Arial Black" panose="020B0A04020102020204" pitchFamily="34" charset="0"/>
              </a:rPr>
              <a:t/>
            </a:r>
            <a:br>
              <a:rPr lang="en-US" sz="3600" u="sng" dirty="0">
                <a:latin typeface="Arial Black" panose="020B0A04020102020204" pitchFamily="34" charset="0"/>
              </a:rPr>
            </a:br>
            <a:endParaRPr lang="en-US" altLang="en-US" sz="3600" dirty="0" smtClean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562600"/>
          </a:xfrm>
        </p:spPr>
        <p:txBody>
          <a:bodyPr>
            <a:normAutofit/>
          </a:bodyPr>
          <a:lstStyle/>
          <a:p>
            <a:pPr marL="109537" indent="0">
              <a:buFont typeface="Georgia" pitchFamily="18" charset="0"/>
              <a:buNone/>
              <a:defRPr/>
            </a:pPr>
            <a:r>
              <a:rPr lang="en-US" sz="2800" u="sng" dirty="0" smtClean="0">
                <a:latin typeface="Arial Black" panose="020B0A04020102020204" pitchFamily="34" charset="0"/>
              </a:rPr>
              <a:t>Problem</a:t>
            </a:r>
          </a:p>
          <a:p>
            <a:pPr>
              <a:defRPr/>
            </a:pPr>
            <a:r>
              <a:rPr lang="en-US" sz="2800" dirty="0" smtClean="0">
                <a:latin typeface="Arial Black" panose="020B0A04020102020204" pitchFamily="34" charset="0"/>
              </a:rPr>
              <a:t>EPA/States have outdated and inaccurate databases of SQG universe</a:t>
            </a:r>
          </a:p>
          <a:p>
            <a:pPr>
              <a:defRPr/>
            </a:pPr>
            <a:r>
              <a:rPr lang="en-US" sz="2800" dirty="0" smtClean="0">
                <a:latin typeface="Arial Black" panose="020B0A04020102020204" pitchFamily="34" charset="0"/>
              </a:rPr>
              <a:t>No </a:t>
            </a:r>
            <a:r>
              <a:rPr lang="en-US" sz="2800" dirty="0">
                <a:latin typeface="Arial Black" panose="020B0A04020102020204" pitchFamily="34" charset="0"/>
              </a:rPr>
              <a:t>requirement to notify </a:t>
            </a:r>
            <a:r>
              <a:rPr lang="en-US" sz="2800" dirty="0" smtClean="0">
                <a:latin typeface="Arial Black" panose="020B0A04020102020204" pitchFamily="34" charset="0"/>
              </a:rPr>
              <a:t>periodically </a:t>
            </a:r>
          </a:p>
          <a:p>
            <a:pPr>
              <a:defRPr/>
            </a:pPr>
            <a:r>
              <a:rPr lang="en-US" sz="2800" dirty="0" smtClean="0">
                <a:latin typeface="Arial Black" panose="020B0A04020102020204" pitchFamily="34" charset="0"/>
              </a:rPr>
              <a:t>Difficult to plan or execute </a:t>
            </a:r>
            <a:r>
              <a:rPr lang="en-US" sz="2800" dirty="0">
                <a:latin typeface="Arial Black" panose="020B0A04020102020204" pitchFamily="34" charset="0"/>
              </a:rPr>
              <a:t>inspections </a:t>
            </a:r>
            <a:r>
              <a:rPr lang="en-US" sz="2800" dirty="0" smtClean="0">
                <a:latin typeface="Arial Black" panose="020B0A04020102020204" pitchFamily="34" charset="0"/>
              </a:rPr>
              <a:t>as effectively   </a:t>
            </a:r>
          </a:p>
          <a:p>
            <a:pPr marL="109537" indent="0">
              <a:buFont typeface="Georgia" pitchFamily="18" charset="0"/>
              <a:buNone/>
              <a:defRPr/>
            </a:pPr>
            <a:endParaRPr lang="en-US" sz="2800" u="sng" dirty="0" smtClean="0">
              <a:latin typeface="Arial Black" panose="020B0A04020102020204" pitchFamily="34" charset="0"/>
            </a:endParaRPr>
          </a:p>
          <a:p>
            <a:pPr marL="109537" indent="0">
              <a:buFont typeface="Georgia" pitchFamily="18" charset="0"/>
              <a:buNone/>
              <a:defRPr/>
            </a:pPr>
            <a:r>
              <a:rPr lang="en-US" sz="2800" u="sng" dirty="0" smtClean="0">
                <a:latin typeface="Arial Black" panose="020B0A04020102020204" pitchFamily="34" charset="0"/>
              </a:rPr>
              <a:t>Proposed Solution</a:t>
            </a:r>
          </a:p>
          <a:p>
            <a:pPr>
              <a:defRPr/>
            </a:pPr>
            <a:r>
              <a:rPr lang="en-US" sz="2800" dirty="0" smtClean="0">
                <a:latin typeface="Arial Black" panose="020B0A04020102020204" pitchFamily="34" charset="0"/>
              </a:rPr>
              <a:t>Require </a:t>
            </a:r>
            <a:r>
              <a:rPr lang="en-US" sz="2800" dirty="0">
                <a:latin typeface="Arial Black" panose="020B0A04020102020204" pitchFamily="34" charset="0"/>
              </a:rPr>
              <a:t>SQGs to re-notify </a:t>
            </a:r>
            <a:r>
              <a:rPr lang="en-US" sz="2800" dirty="0" smtClean="0">
                <a:latin typeface="Arial Black" panose="020B0A04020102020204" pitchFamily="34" charset="0"/>
              </a:rPr>
              <a:t>every 2 years</a:t>
            </a:r>
          </a:p>
          <a:p>
            <a:pPr>
              <a:defRPr/>
            </a:pPr>
            <a:r>
              <a:rPr lang="en-US" sz="2800" dirty="0" smtClean="0">
                <a:latin typeface="Arial Black" panose="020B0A04020102020204" pitchFamily="34" charset="0"/>
              </a:rPr>
              <a:t>Electronic </a:t>
            </a:r>
            <a:r>
              <a:rPr lang="en-US" sz="2800" dirty="0">
                <a:latin typeface="Arial Black" panose="020B0A04020102020204" pitchFamily="34" charset="0"/>
              </a:rPr>
              <a:t>reporting </a:t>
            </a:r>
            <a:r>
              <a:rPr lang="en-US" sz="2800" dirty="0" smtClean="0">
                <a:latin typeface="Arial Black" panose="020B0A04020102020204" pitchFamily="34" charset="0"/>
              </a:rPr>
              <a:t>option </a:t>
            </a:r>
            <a:endParaRPr lang="en-US" sz="2800" dirty="0">
              <a:latin typeface="Arial Black" panose="020B0A04020102020204" pitchFamily="34" charset="0"/>
            </a:endParaRPr>
          </a:p>
          <a:p>
            <a:pPr marL="109537" indent="0">
              <a:buFont typeface="Georgia" pitchFamily="18" charset="0"/>
              <a:buNone/>
              <a:defRPr/>
            </a:pPr>
            <a:endParaRPr lang="en-US" dirty="0"/>
          </a:p>
        </p:txBody>
      </p:sp>
      <p:sp>
        <p:nvSpPr>
          <p:cNvPr id="37892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300"/>
              </a:spcBef>
              <a:buClr>
                <a:srgbClr val="0BD0D9"/>
              </a:buClr>
              <a:buFont typeface="Georgia" pitchFamily="18" charset="0"/>
              <a:buChar char="•"/>
              <a:defRPr sz="28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itchFamily="18" charset="0"/>
              <a:buChar char="▫"/>
              <a:defRPr sz="2600">
                <a:solidFill>
                  <a:schemeClr val="tx2"/>
                </a:solidFill>
                <a:latin typeface="Georgia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400">
                <a:solidFill>
                  <a:schemeClr val="accent1"/>
                </a:solidFill>
                <a:latin typeface="Georgia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200">
                <a:solidFill>
                  <a:schemeClr val="accent1"/>
                </a:solidFill>
                <a:latin typeface="Georgia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0BD0D9"/>
              </a:buClr>
              <a:buFont typeface="Georgia" pitchFamily="18" charset="0"/>
              <a:buChar char="▫"/>
              <a:defRPr sz="2000">
                <a:solidFill>
                  <a:srgbClr val="0BD0D9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BD0D9"/>
              </a:buClr>
              <a:buFont typeface="Georgia" pitchFamily="18" charset="0"/>
              <a:buChar char="▫"/>
              <a:defRPr sz="2000">
                <a:solidFill>
                  <a:srgbClr val="0BD0D9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BD0D9"/>
              </a:buClr>
              <a:buFont typeface="Georgia" pitchFamily="18" charset="0"/>
              <a:buChar char="▫"/>
              <a:defRPr sz="2000">
                <a:solidFill>
                  <a:srgbClr val="0BD0D9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BD0D9"/>
              </a:buClr>
              <a:buFont typeface="Georgia" pitchFamily="18" charset="0"/>
              <a:buChar char="▫"/>
              <a:defRPr sz="2000">
                <a:solidFill>
                  <a:srgbClr val="0BD0D9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BD0D9"/>
              </a:buClr>
              <a:buFont typeface="Georgia" pitchFamily="18" charset="0"/>
              <a:buChar char="▫"/>
              <a:defRPr sz="2000">
                <a:solidFill>
                  <a:srgbClr val="0BD0D9"/>
                </a:solidFill>
                <a:latin typeface="Georgia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57C87DD4-2960-41F0-A439-0078388424B0}" type="slidenum">
              <a:rPr lang="en-US" altLang="en-US" sz="180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47</a:t>
            </a:fld>
            <a:endParaRPr lang="en-US" altLang="en-US" sz="18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5644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>
          <a:xfrm>
            <a:off x="228600" y="446088"/>
            <a:ext cx="8229600" cy="1066800"/>
          </a:xfrm>
        </p:spPr>
        <p:txBody>
          <a:bodyPr/>
          <a:lstStyle/>
          <a:p>
            <a:pPr algn="ctr"/>
            <a:r>
              <a:rPr lang="en-US" altLang="en-US" dirty="0" smtClean="0">
                <a:latin typeface="Arial Black" panose="020B0A04020102020204" pitchFamily="34" charset="0"/>
              </a:rPr>
              <a:t>Biennial Reporting </a:t>
            </a:r>
            <a:br>
              <a:rPr lang="en-US" altLang="en-US" dirty="0" smtClean="0">
                <a:latin typeface="Arial Black" panose="020B0A04020102020204" pitchFamily="34" charset="0"/>
              </a:rPr>
            </a:br>
            <a:endParaRPr lang="en-US" altLang="en-US" sz="2000" dirty="0" smtClean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2578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2800" dirty="0" smtClean="0">
                <a:latin typeface="Arial Black" panose="020B0A04020102020204" pitchFamily="34" charset="0"/>
              </a:rPr>
              <a:t>LQGs must report all hazardous waste generated in a calendar year, even when it is managed the next calendar year</a:t>
            </a:r>
          </a:p>
          <a:p>
            <a:pPr>
              <a:defRPr/>
            </a:pPr>
            <a:r>
              <a:rPr lang="en-US" sz="2800" dirty="0" smtClean="0">
                <a:latin typeface="Arial Black" panose="020B0A04020102020204" pitchFamily="34" charset="0"/>
              </a:rPr>
              <a:t>LQGs must report hazardous wastes generated throughout calendar year, even for months when they are an SQG</a:t>
            </a:r>
          </a:p>
          <a:p>
            <a:pPr>
              <a:defRPr/>
            </a:pPr>
            <a:r>
              <a:rPr lang="en-US" sz="2800" dirty="0" smtClean="0">
                <a:latin typeface="Arial Black" panose="020B0A04020102020204" pitchFamily="34" charset="0"/>
              </a:rPr>
              <a:t>Recycling facilities must report wastes that are not stored prior to recycling </a:t>
            </a:r>
          </a:p>
          <a:p>
            <a:pPr marL="109537" indent="0">
              <a:buFont typeface="Georgia" pitchFamily="18" charset="0"/>
              <a:buNone/>
              <a:defRPr/>
            </a:pPr>
            <a:endParaRPr lang="en-US" sz="2600" dirty="0" smtClean="0"/>
          </a:p>
          <a:p>
            <a:pPr marL="109537" indent="0">
              <a:buFont typeface="Georgia" pitchFamily="18" charset="0"/>
              <a:buNone/>
              <a:defRPr/>
            </a:pPr>
            <a:endParaRPr lang="en-US" dirty="0"/>
          </a:p>
        </p:txBody>
      </p:sp>
      <p:sp>
        <p:nvSpPr>
          <p:cNvPr id="39940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300"/>
              </a:spcBef>
              <a:buClr>
                <a:srgbClr val="0BD0D9"/>
              </a:buClr>
              <a:buFont typeface="Georgia" pitchFamily="18" charset="0"/>
              <a:buChar char="•"/>
              <a:defRPr sz="28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itchFamily="18" charset="0"/>
              <a:buChar char="▫"/>
              <a:defRPr sz="2600">
                <a:solidFill>
                  <a:schemeClr val="tx2"/>
                </a:solidFill>
                <a:latin typeface="Georgia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400">
                <a:solidFill>
                  <a:schemeClr val="accent1"/>
                </a:solidFill>
                <a:latin typeface="Georgia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200">
                <a:solidFill>
                  <a:schemeClr val="accent1"/>
                </a:solidFill>
                <a:latin typeface="Georgia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0BD0D9"/>
              </a:buClr>
              <a:buFont typeface="Georgia" pitchFamily="18" charset="0"/>
              <a:buChar char="▫"/>
              <a:defRPr sz="2000">
                <a:solidFill>
                  <a:srgbClr val="0BD0D9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BD0D9"/>
              </a:buClr>
              <a:buFont typeface="Georgia" pitchFamily="18" charset="0"/>
              <a:buChar char="▫"/>
              <a:defRPr sz="2000">
                <a:solidFill>
                  <a:srgbClr val="0BD0D9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BD0D9"/>
              </a:buClr>
              <a:buFont typeface="Georgia" pitchFamily="18" charset="0"/>
              <a:buChar char="▫"/>
              <a:defRPr sz="2000">
                <a:solidFill>
                  <a:srgbClr val="0BD0D9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BD0D9"/>
              </a:buClr>
              <a:buFont typeface="Georgia" pitchFamily="18" charset="0"/>
              <a:buChar char="▫"/>
              <a:defRPr sz="2000">
                <a:solidFill>
                  <a:srgbClr val="0BD0D9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BD0D9"/>
              </a:buClr>
              <a:buFont typeface="Georgia" pitchFamily="18" charset="0"/>
              <a:buChar char="▫"/>
              <a:defRPr sz="2000">
                <a:solidFill>
                  <a:srgbClr val="0BD0D9"/>
                </a:solidFill>
                <a:latin typeface="Georgia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CC6A15D-8F76-4AF0-BCE1-3094C3F6C3E9}" type="slidenum">
              <a:rPr lang="en-US" altLang="en-US" sz="180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48</a:t>
            </a:fld>
            <a:endParaRPr lang="en-US" altLang="en-US" sz="18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2273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en-US" dirty="0" smtClean="0">
                <a:latin typeface="Arial Black" panose="020B0A04020102020204" pitchFamily="34" charset="0"/>
              </a:rPr>
              <a:t>Satellite Accumulation Areas</a:t>
            </a:r>
            <a:br>
              <a:rPr lang="en-US" altLang="en-US" dirty="0" smtClean="0">
                <a:latin typeface="Arial Black" panose="020B0A04020102020204" pitchFamily="34" charset="0"/>
              </a:rPr>
            </a:br>
            <a:endParaRPr lang="en-US" altLang="en-US" sz="1600" dirty="0" smtClean="0">
              <a:latin typeface="Arial Black" panose="020B0A04020102020204" pitchFamily="34" charset="0"/>
            </a:endParaRPr>
          </a:p>
        </p:txBody>
      </p:sp>
      <p:sp>
        <p:nvSpPr>
          <p:cNvPr id="40963" name="Content Placeholder 2"/>
          <p:cNvSpPr>
            <a:spLocks noGrp="1"/>
          </p:cNvSpPr>
          <p:nvPr>
            <p:ph idx="1"/>
          </p:nvPr>
        </p:nvSpPr>
        <p:spPr>
          <a:xfrm>
            <a:off x="914400" y="1524001"/>
            <a:ext cx="7315200" cy="4785360"/>
          </a:xfrm>
        </p:spPr>
        <p:txBody>
          <a:bodyPr>
            <a:normAutofit/>
          </a:bodyPr>
          <a:lstStyle/>
          <a:p>
            <a:r>
              <a:rPr lang="en-US" altLang="en-US" sz="2800" dirty="0" smtClean="0">
                <a:latin typeface="Arial Black" panose="020B0A04020102020204" pitchFamily="34" charset="0"/>
              </a:rPr>
              <a:t>Require that hazardous wastes not be mixed or placed in a container with other hazardous wastes that are incompatible</a:t>
            </a:r>
          </a:p>
          <a:p>
            <a:r>
              <a:rPr lang="en-US" altLang="en-US" sz="2800" dirty="0" smtClean="0">
                <a:latin typeface="Arial Black" panose="020B0A04020102020204" pitchFamily="34" charset="0"/>
              </a:rPr>
              <a:t>Allow containers to remain open under limited circumstances, when necessary for safe operations</a:t>
            </a:r>
          </a:p>
          <a:p>
            <a:r>
              <a:rPr lang="en-US" altLang="en-US" sz="2800" dirty="0" smtClean="0">
                <a:latin typeface="Arial Black" panose="020B0A04020102020204" pitchFamily="34" charset="0"/>
              </a:rPr>
              <a:t>Provide maximum weight in addition to volume for acute hazardous waste limit</a:t>
            </a:r>
          </a:p>
          <a:p>
            <a:endParaRPr lang="en-US" altLang="en-US" dirty="0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5A6FFEDC-A787-4E14-BB51-BD80502DAFC4}" type="slidenum">
              <a:rPr lang="en-US" altLang="en-US">
                <a:solidFill>
                  <a:srgbClr val="FFFFFF"/>
                </a:solidFill>
                <a:latin typeface="Georgia" pitchFamily="18" charset="0"/>
              </a:rPr>
              <a:pPr/>
              <a:t>49</a:t>
            </a:fld>
            <a:endParaRPr lang="en-US" altLang="en-US">
              <a:solidFill>
                <a:srgbClr val="FFFFFF"/>
              </a:solidFill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7301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11480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800" dirty="0">
                <a:latin typeface="Arial Black" panose="020B0A04020102020204" pitchFamily="34" charset="0"/>
              </a:rPr>
              <a:t>Limited fix for containers with P-listed pharmaceutical residues</a:t>
            </a:r>
          </a:p>
          <a:p>
            <a:pPr marL="0" lvl="1" indent="0">
              <a:buNone/>
            </a:pPr>
            <a:r>
              <a:rPr lang="en-US" sz="2600" dirty="0"/>
              <a:t>        </a:t>
            </a:r>
            <a:r>
              <a:rPr lang="en-US" sz="2200" dirty="0"/>
              <a:t>RCRA Online memo #14827; dated November 4, </a:t>
            </a:r>
            <a:r>
              <a:rPr lang="en-US" sz="2200" dirty="0" smtClean="0"/>
              <a:t>2011</a:t>
            </a:r>
          </a:p>
          <a:p>
            <a:pPr marL="0" lvl="1" indent="0">
              <a:buNone/>
            </a:pPr>
            <a:endParaRPr lang="en-US" sz="2000" dirty="0" smtClean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en-US" sz="2800" dirty="0" smtClean="0">
                <a:latin typeface="Arial Black" panose="020B0A04020102020204" pitchFamily="34" charset="0"/>
              </a:rPr>
              <a:t>Phentermine </a:t>
            </a:r>
            <a:r>
              <a:rPr lang="en-US" sz="2800" dirty="0">
                <a:latin typeface="Arial Black" panose="020B0A04020102020204" pitchFamily="34" charset="0"/>
              </a:rPr>
              <a:t>salts are not P-listed </a:t>
            </a:r>
            <a:r>
              <a:rPr lang="en-US" sz="2800" dirty="0" smtClean="0">
                <a:latin typeface="Arial Black" panose="020B0A04020102020204" pitchFamily="34" charset="0"/>
              </a:rPr>
              <a:t>wastes</a:t>
            </a:r>
          </a:p>
          <a:p>
            <a:pPr marL="0" lvl="1" indent="0">
              <a:buNone/>
            </a:pPr>
            <a:r>
              <a:rPr lang="en-US" sz="2000" dirty="0" smtClean="0"/>
              <a:t>	</a:t>
            </a:r>
            <a:r>
              <a:rPr lang="en-US" sz="2200" dirty="0" smtClean="0"/>
              <a:t>RCRA </a:t>
            </a:r>
            <a:r>
              <a:rPr lang="en-US" sz="2200" dirty="0"/>
              <a:t>Online memo #14831; dated February 17, 2012</a:t>
            </a:r>
          </a:p>
          <a:p>
            <a:pPr marL="0" indent="0">
              <a:buNone/>
            </a:pPr>
            <a:endParaRPr lang="en-US" sz="2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en-US" sz="2800" dirty="0">
                <a:latin typeface="Arial Black" panose="020B0A04020102020204" pitchFamily="34" charset="0"/>
              </a:rPr>
              <a:t>Household pharmaceuticals collected during take-back events should be incinerated</a:t>
            </a:r>
          </a:p>
          <a:p>
            <a:pPr marL="461963" lvl="1" indent="0">
              <a:buNone/>
            </a:pPr>
            <a:r>
              <a:rPr lang="en-US" sz="2200" dirty="0"/>
              <a:t>RCRA Online memo #14833; dated September 26, 2012</a:t>
            </a:r>
          </a:p>
          <a:p>
            <a:pPr marL="461963" lvl="1" indent="0">
              <a:buNone/>
            </a:pPr>
            <a:endParaRPr lang="en-US" sz="2800" dirty="0">
              <a:latin typeface="Arial Black" panose="020B0A04020102020204" pitchFamily="34" charset="0"/>
            </a:endParaRPr>
          </a:p>
          <a:p>
            <a:pPr marL="457200" lvl="1" indent="0">
              <a:buNone/>
            </a:pPr>
            <a:endParaRPr lang="en-US" sz="29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en-US" sz="2900" dirty="0">
              <a:latin typeface="Arial Black" panose="020B0A04020102020204" pitchFamily="34" charset="0"/>
            </a:endParaRPr>
          </a:p>
          <a:p>
            <a:pPr marL="798513" lvl="1" indent="-336550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F42D8-F94B-40FC-871B-F679962B677A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924800" cy="1160463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latin typeface="Arial Black" panose="020B0A04020102020204" pitchFamily="34" charset="0"/>
              </a:rPr>
              <a:t>Clarifying Guidance </a:t>
            </a:r>
            <a:r>
              <a:rPr lang="en-US" sz="3200" dirty="0" smtClean="0"/>
              <a:t> (continued)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24683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en-US" dirty="0" smtClean="0">
                <a:latin typeface="Arial Black" panose="020B0A04020102020204" pitchFamily="34" charset="0"/>
              </a:rPr>
              <a:t>Satellite Accumulation Areas</a:t>
            </a:r>
            <a:br>
              <a:rPr lang="en-US" altLang="en-US" dirty="0" smtClean="0">
                <a:latin typeface="Arial Black" panose="020B0A04020102020204" pitchFamily="34" charset="0"/>
              </a:rPr>
            </a:br>
            <a:endParaRPr lang="en-US" altLang="en-US" sz="1600" dirty="0" smtClean="0">
              <a:latin typeface="Arial Black" panose="020B0A04020102020204" pitchFamily="34" charset="0"/>
            </a:endParaRPr>
          </a:p>
        </p:txBody>
      </p:sp>
      <p:sp>
        <p:nvSpPr>
          <p:cNvPr id="40963" name="Content Placeholder 2"/>
          <p:cNvSpPr>
            <a:spLocks noGrp="1"/>
          </p:cNvSpPr>
          <p:nvPr>
            <p:ph idx="1"/>
          </p:nvPr>
        </p:nvSpPr>
        <p:spPr>
          <a:xfrm>
            <a:off x="914400" y="1524001"/>
            <a:ext cx="7315200" cy="4785360"/>
          </a:xfrm>
        </p:spPr>
        <p:txBody>
          <a:bodyPr>
            <a:normAutofit/>
          </a:bodyPr>
          <a:lstStyle/>
          <a:p>
            <a:r>
              <a:rPr lang="en-US" altLang="en-US" sz="2800" dirty="0" smtClean="0">
                <a:latin typeface="Arial Black" panose="020B0A04020102020204" pitchFamily="34" charset="0"/>
              </a:rPr>
              <a:t>Clarify that “three days” means three calendar days</a:t>
            </a:r>
          </a:p>
          <a:p>
            <a:r>
              <a:rPr lang="en-US" altLang="en-US" sz="2800" dirty="0" smtClean="0">
                <a:latin typeface="Arial Black" panose="020B0A04020102020204" pitchFamily="34" charset="0"/>
              </a:rPr>
              <a:t>Explain that when maximum weight or volume is exceeded, waste must be moved to a central accumulation area or TSDF</a:t>
            </a:r>
          </a:p>
          <a:p>
            <a:r>
              <a:rPr lang="en-US" altLang="en-US" sz="2800" dirty="0" smtClean="0">
                <a:latin typeface="Arial Black" panose="020B0A04020102020204" pitchFamily="34" charset="0"/>
              </a:rPr>
              <a:t>Rescind memo allowing reactive hazardous waste to be stored away from the point of generation</a:t>
            </a:r>
          </a:p>
          <a:p>
            <a:endParaRPr lang="en-US" altLang="en-US" dirty="0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5A6FFEDC-A787-4E14-BB51-BD80502DAFC4}" type="slidenum">
              <a:rPr lang="en-US" altLang="en-US">
                <a:solidFill>
                  <a:srgbClr val="FFFFFF"/>
                </a:solidFill>
                <a:latin typeface="Georgia" pitchFamily="18" charset="0"/>
              </a:rPr>
              <a:pPr/>
              <a:t>50</a:t>
            </a:fld>
            <a:endParaRPr lang="en-US" altLang="en-US">
              <a:solidFill>
                <a:srgbClr val="FFFFFF"/>
              </a:solidFill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198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7315200" cy="1447800"/>
          </a:xfrm>
        </p:spPr>
        <p:txBody>
          <a:bodyPr>
            <a:normAutofit fontScale="90000"/>
          </a:bodyPr>
          <a:lstStyle/>
          <a:p>
            <a:r>
              <a:rPr lang="en-US" altLang="en-US" sz="3600" dirty="0" smtClean="0">
                <a:latin typeface="Arial Black" panose="020B0A04020102020204" pitchFamily="34" charset="0"/>
              </a:rPr>
              <a:t>Waiver of 50-Foot Requirement</a:t>
            </a:r>
            <a:r>
              <a:rPr lang="en-US" altLang="en-US" dirty="0" smtClean="0">
                <a:latin typeface="Arial Black" panose="020B0A04020102020204" pitchFamily="34" charset="0"/>
              </a:rPr>
              <a:t>	</a:t>
            </a:r>
            <a:br>
              <a:rPr lang="en-US" altLang="en-US" dirty="0" smtClean="0">
                <a:latin typeface="Arial Black" panose="020B0A04020102020204" pitchFamily="34" charset="0"/>
              </a:rPr>
            </a:br>
            <a:r>
              <a:rPr lang="en-US" altLang="en-US" sz="2000" dirty="0" smtClean="0"/>
              <a:t>		</a:t>
            </a:r>
            <a:endParaRPr lang="en-US" alt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143001"/>
            <a:ext cx="7315200" cy="516636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2800" dirty="0" smtClean="0">
                <a:latin typeface="Arial Black" panose="020B0A04020102020204" pitchFamily="34" charset="0"/>
              </a:rPr>
              <a:t>Allow the generators to approach the fire department to apply for a waiver from the requirement if the fire department believes that the precautions taken by the facility make the waiver appropriate and safe. </a:t>
            </a:r>
            <a:endParaRPr lang="en-US" sz="2800" dirty="0">
              <a:latin typeface="Arial Black" panose="020B0A04020102020204" pitchFamily="34" charset="0"/>
            </a:endParaRPr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45399E4D-272B-4546-9046-7E56A11FC7E3}" type="slidenum">
              <a:rPr lang="en-US" altLang="en-US">
                <a:solidFill>
                  <a:srgbClr val="FFFFFF"/>
                </a:solidFill>
                <a:latin typeface="Georgia" pitchFamily="18" charset="0"/>
              </a:rPr>
              <a:pPr/>
              <a:t>51</a:t>
            </a:fld>
            <a:endParaRPr lang="en-US" altLang="en-US">
              <a:solidFill>
                <a:srgbClr val="FFFFFF"/>
              </a:solidFill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619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>
          <a:xfrm>
            <a:off x="914400" y="381001"/>
            <a:ext cx="7315200" cy="1066799"/>
          </a:xfrm>
        </p:spPr>
        <p:txBody>
          <a:bodyPr/>
          <a:lstStyle/>
          <a:p>
            <a:pPr algn="ctr"/>
            <a:r>
              <a:rPr lang="en-US" altLang="en-US" dirty="0" smtClean="0">
                <a:latin typeface="Arial Black" panose="020B0A04020102020204" pitchFamily="34" charset="0"/>
              </a:rPr>
              <a:t>Closure</a:t>
            </a:r>
            <a:br>
              <a:rPr lang="en-US" altLang="en-US" dirty="0" smtClean="0">
                <a:latin typeface="Arial Black" panose="020B0A04020102020204" pitchFamily="34" charset="0"/>
              </a:rPr>
            </a:br>
            <a:endParaRPr lang="en-US" altLang="en-US" sz="2000" dirty="0" smtClean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295400"/>
            <a:ext cx="7315200" cy="3539527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sz="2800" dirty="0" smtClean="0">
                <a:latin typeface="Arial Black" panose="020B0A04020102020204" pitchFamily="34" charset="0"/>
              </a:rPr>
              <a:t>Require </a:t>
            </a:r>
            <a:r>
              <a:rPr lang="en-US" sz="2800" dirty="0">
                <a:latin typeface="Arial Black" panose="020B0A04020102020204" pitchFamily="34" charset="0"/>
              </a:rPr>
              <a:t>closure </a:t>
            </a:r>
            <a:r>
              <a:rPr lang="en-US" sz="2800" dirty="0" smtClean="0">
                <a:latin typeface="Arial Black" panose="020B0A04020102020204" pitchFamily="34" charset="0"/>
              </a:rPr>
              <a:t>as a landfill for when LQGs </a:t>
            </a:r>
            <a:r>
              <a:rPr lang="en-US" sz="2800" dirty="0">
                <a:latin typeface="Arial Black" panose="020B0A04020102020204" pitchFamily="34" charset="0"/>
              </a:rPr>
              <a:t>accumulating in </a:t>
            </a:r>
            <a:r>
              <a:rPr lang="en-US" sz="2800" dirty="0" smtClean="0">
                <a:latin typeface="Arial Black" panose="020B0A04020102020204" pitchFamily="34" charset="0"/>
              </a:rPr>
              <a:t>containers fail to clean close</a:t>
            </a:r>
          </a:p>
          <a:p>
            <a:pPr marL="45720" indent="0">
              <a:buNone/>
              <a:defRPr/>
            </a:pPr>
            <a:endParaRPr lang="en-US" sz="2800" dirty="0" smtClean="0">
              <a:latin typeface="Arial Black" panose="020B0A04020102020204" pitchFamily="34" charset="0"/>
            </a:endParaRPr>
          </a:p>
          <a:p>
            <a:pPr>
              <a:defRPr/>
            </a:pPr>
            <a:r>
              <a:rPr lang="en-US" sz="2800" dirty="0">
                <a:latin typeface="Arial Black" panose="020B0A04020102020204" pitchFamily="34" charset="0"/>
              </a:rPr>
              <a:t>Require LQGs to notify EPA or authorized state no later than 30 days prior to closing an accumulation area and within 90 days after closure of unit or facility</a:t>
            </a:r>
          </a:p>
          <a:p>
            <a:pPr>
              <a:defRPr/>
            </a:pPr>
            <a:endParaRPr lang="en-US" sz="2000" dirty="0"/>
          </a:p>
          <a:p>
            <a:pPr>
              <a:defRPr/>
            </a:pPr>
            <a:endParaRPr lang="en-US" sz="2000" dirty="0"/>
          </a:p>
          <a:p>
            <a:pPr marL="109537" indent="0">
              <a:buFont typeface="Georgia" pitchFamily="18" charset="0"/>
              <a:buNone/>
              <a:defRPr/>
            </a:pPr>
            <a:endParaRPr lang="en-US" dirty="0"/>
          </a:p>
        </p:txBody>
      </p:sp>
      <p:sp>
        <p:nvSpPr>
          <p:cNvPr id="43012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300"/>
              </a:spcBef>
              <a:buClr>
                <a:srgbClr val="0BD0D9"/>
              </a:buClr>
              <a:buFont typeface="Georgia" pitchFamily="18" charset="0"/>
              <a:buChar char="•"/>
              <a:defRPr sz="28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itchFamily="18" charset="0"/>
              <a:buChar char="▫"/>
              <a:defRPr sz="2600">
                <a:solidFill>
                  <a:schemeClr val="tx2"/>
                </a:solidFill>
                <a:latin typeface="Georgia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400">
                <a:solidFill>
                  <a:schemeClr val="accent1"/>
                </a:solidFill>
                <a:latin typeface="Georgia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200">
                <a:solidFill>
                  <a:schemeClr val="accent1"/>
                </a:solidFill>
                <a:latin typeface="Georgia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0BD0D9"/>
              </a:buClr>
              <a:buFont typeface="Georgia" pitchFamily="18" charset="0"/>
              <a:buChar char="▫"/>
              <a:defRPr sz="2000">
                <a:solidFill>
                  <a:srgbClr val="0BD0D9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BD0D9"/>
              </a:buClr>
              <a:buFont typeface="Georgia" pitchFamily="18" charset="0"/>
              <a:buChar char="▫"/>
              <a:defRPr sz="2000">
                <a:solidFill>
                  <a:srgbClr val="0BD0D9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BD0D9"/>
              </a:buClr>
              <a:buFont typeface="Georgia" pitchFamily="18" charset="0"/>
              <a:buChar char="▫"/>
              <a:defRPr sz="2000">
                <a:solidFill>
                  <a:srgbClr val="0BD0D9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BD0D9"/>
              </a:buClr>
              <a:buFont typeface="Georgia" pitchFamily="18" charset="0"/>
              <a:buChar char="▫"/>
              <a:defRPr sz="2000">
                <a:solidFill>
                  <a:srgbClr val="0BD0D9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BD0D9"/>
              </a:buClr>
              <a:buFont typeface="Georgia" pitchFamily="18" charset="0"/>
              <a:buChar char="▫"/>
              <a:defRPr sz="2000">
                <a:solidFill>
                  <a:srgbClr val="0BD0D9"/>
                </a:solidFill>
                <a:latin typeface="Georgia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53F028F0-CC45-4B26-829B-C1410F9A94EB}" type="slidenum">
              <a:rPr lang="en-US" altLang="en-US" sz="180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52</a:t>
            </a:fld>
            <a:endParaRPr lang="en-US" altLang="en-US" sz="18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3695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57201"/>
            <a:ext cx="7315200" cy="990599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latin typeface="Arial Black" panose="020B0A04020102020204" pitchFamily="34" charset="0"/>
              </a:rPr>
              <a:t>What’s </a:t>
            </a:r>
            <a:r>
              <a:rPr lang="en-US" dirty="0">
                <a:latin typeface="Arial Black" panose="020B0A04020102020204" pitchFamily="34" charset="0"/>
              </a:rPr>
              <a:t>Ahead?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76401"/>
            <a:ext cx="7315200" cy="4632960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Arial Black" panose="020B0A04020102020204" pitchFamily="34" charset="0"/>
              </a:rPr>
              <a:t>Proposed rule published in the Federal Register on 9/25/15</a:t>
            </a:r>
          </a:p>
          <a:p>
            <a:r>
              <a:rPr lang="en-US" sz="2800" dirty="0">
                <a:latin typeface="Arial Black" panose="020B0A04020102020204" pitchFamily="34" charset="0"/>
              </a:rPr>
              <a:t>60-day public comment period ends 11/24/15</a:t>
            </a:r>
          </a:p>
          <a:p>
            <a:r>
              <a:rPr lang="en-US" altLang="en-US" sz="2800" dirty="0" smtClean="0">
                <a:latin typeface="Arial Black" panose="020B0A04020102020204" pitchFamily="34" charset="0"/>
              </a:rPr>
              <a:t>EPA </a:t>
            </a:r>
            <a:r>
              <a:rPr lang="en-US" altLang="en-US" sz="2800" dirty="0">
                <a:latin typeface="Arial Black" panose="020B0A04020102020204" pitchFamily="34" charset="0"/>
              </a:rPr>
              <a:t>reviews public comments and commences work on final rule</a:t>
            </a:r>
          </a:p>
          <a:p>
            <a:r>
              <a:rPr lang="en-US" altLang="en-US" sz="2800" dirty="0">
                <a:latin typeface="Arial Black" panose="020B0A04020102020204" pitchFamily="34" charset="0"/>
              </a:rPr>
              <a:t>Effective date/State adoption &amp; authorization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651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4023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86000"/>
            <a:ext cx="7315200" cy="1458897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/>
              <a:t>E-MANIFEST</a:t>
            </a:r>
            <a:endParaRPr lang="en-US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CC67C-BECE-4C4D-9D15-0B03D507557E}" type="slidenum">
              <a:rPr lang="en-US" smtClean="0"/>
              <a:t>55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2719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28600"/>
            <a:ext cx="7315200" cy="1295399"/>
          </a:xfrm>
        </p:spPr>
        <p:txBody>
          <a:bodyPr>
            <a:normAutofit/>
          </a:bodyPr>
          <a:lstStyle/>
          <a:p>
            <a:pPr algn="ctr"/>
            <a:r>
              <a:rPr lang="en-US" sz="3200" b="1" u="sng" dirty="0" smtClean="0"/>
              <a:t>E-Manifest </a:t>
            </a:r>
            <a:r>
              <a:rPr lang="en-US" sz="3200" dirty="0"/>
              <a:t/>
            </a:r>
            <a:br>
              <a:rPr lang="en-US" sz="3200" dirty="0"/>
            </a:b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143001"/>
            <a:ext cx="7315200" cy="5166360"/>
          </a:xfrm>
        </p:spPr>
        <p:txBody>
          <a:bodyPr>
            <a:normAutofit/>
          </a:bodyPr>
          <a:lstStyle/>
          <a:p>
            <a:r>
              <a:rPr lang="en-US" dirty="0"/>
              <a:t>“</a:t>
            </a:r>
            <a:r>
              <a:rPr lang="en-US" sz="3200" u="sng" dirty="0">
                <a:hlinkClick r:id="rId2"/>
              </a:rPr>
              <a:t>Hazardous Waste Electronic Manifest Establishment Act”</a:t>
            </a:r>
            <a:r>
              <a:rPr lang="en-US" sz="3200" dirty="0"/>
              <a:t>  </a:t>
            </a:r>
            <a:r>
              <a:rPr lang="en-US" sz="3200" b="1" dirty="0"/>
              <a:t>signed </a:t>
            </a:r>
            <a:r>
              <a:rPr lang="en-US" sz="3200" b="1" dirty="0" smtClean="0"/>
              <a:t>10/5/12</a:t>
            </a:r>
          </a:p>
          <a:p>
            <a:r>
              <a:rPr lang="en-US" sz="3200" b="1" dirty="0"/>
              <a:t>EPA to implement national electronic manifest system (E-Manifest)</a:t>
            </a:r>
          </a:p>
          <a:p>
            <a:r>
              <a:rPr lang="en-US" sz="3200" b="1" dirty="0" smtClean="0"/>
              <a:t>Final rule signed on 2/7/14</a:t>
            </a:r>
          </a:p>
          <a:p>
            <a:r>
              <a:rPr lang="en-US" sz="3200" b="1" dirty="0"/>
              <a:t>System </a:t>
            </a:r>
            <a:r>
              <a:rPr lang="en-US" sz="3200" b="1" dirty="0" smtClean="0"/>
              <a:t>running by 10/5/15</a:t>
            </a:r>
          </a:p>
          <a:p>
            <a:r>
              <a:rPr lang="en-US" sz="3200" b="1" dirty="0" smtClean="0"/>
              <a:t>EPA not allowing use of </a:t>
            </a:r>
            <a:r>
              <a:rPr lang="en-US" sz="3200" b="1" dirty="0" err="1" smtClean="0"/>
              <a:t>eManifest</a:t>
            </a:r>
            <a:r>
              <a:rPr lang="en-US" sz="3200" b="1" dirty="0" smtClean="0"/>
              <a:t> as of today</a:t>
            </a:r>
          </a:p>
          <a:p>
            <a:endParaRPr lang="en-US" sz="3200" dirty="0" smtClean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CC67C-BECE-4C4D-9D15-0B03D507557E}" type="slidenum">
              <a:rPr lang="en-US" smtClean="0"/>
              <a:t>56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7167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1"/>
            <a:ext cx="7315200" cy="1066799"/>
          </a:xfrm>
        </p:spPr>
        <p:txBody>
          <a:bodyPr/>
          <a:lstStyle/>
          <a:p>
            <a:pPr algn="ctr"/>
            <a:r>
              <a:rPr lang="en-US" dirty="0" smtClean="0">
                <a:latin typeface="Arial Black" panose="020B0A04020102020204" pitchFamily="34" charset="0"/>
              </a:rPr>
              <a:t>WEBLINKS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1"/>
            <a:ext cx="7315200" cy="4404360"/>
          </a:xfrm>
        </p:spPr>
        <p:txBody>
          <a:bodyPr/>
          <a:lstStyle/>
          <a:p>
            <a:r>
              <a:rPr lang="en-US" dirty="0" smtClean="0"/>
              <a:t>EPA </a:t>
            </a:r>
            <a:r>
              <a:rPr lang="en-US" dirty="0"/>
              <a:t>Main Manifest page: </a:t>
            </a: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www2.epa.gov/hwgenerators/hazardous-waste-manifest-system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eManifest</a:t>
            </a:r>
            <a:r>
              <a:rPr lang="en-US" dirty="0"/>
              <a:t> page: </a:t>
            </a:r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www3.epa.gov/epawaste/hazard/transportation/manifest/e-man.htm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/>
              <a:t>Final rule: </a:t>
            </a:r>
            <a:endParaRPr lang="en-US" dirty="0" smtClean="0"/>
          </a:p>
          <a:p>
            <a:pPr marL="45720" indent="0">
              <a:buNone/>
            </a:pPr>
            <a:r>
              <a:rPr lang="en-US" dirty="0" smtClean="0">
                <a:hlinkClick r:id="rId4"/>
              </a:rPr>
              <a:t>http</a:t>
            </a:r>
            <a:r>
              <a:rPr lang="en-US" dirty="0">
                <a:hlinkClick r:id="rId4"/>
              </a:rPr>
              <a:t>://</a:t>
            </a:r>
            <a:r>
              <a:rPr lang="en-US" dirty="0" smtClean="0">
                <a:hlinkClick r:id="rId4"/>
              </a:rPr>
              <a:t>www.gpo.gov/fdsys/pkg/FR-2014-02-07/pdf/2014-01352.pdf</a:t>
            </a:r>
            <a:endParaRPr lang="en-US" dirty="0" smtClean="0"/>
          </a:p>
          <a:p>
            <a:pPr marL="4572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4679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8157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676401"/>
            <a:ext cx="7315200" cy="1752600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Arial Black" panose="020B0A04020102020204" pitchFamily="34" charset="0"/>
              </a:rPr>
              <a:t>BIENNIAL REPORTS</a:t>
            </a:r>
            <a:endParaRPr lang="en-US" sz="4000" dirty="0">
              <a:latin typeface="Arial Black" panose="020B0A040201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6192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114801"/>
          </a:xfrm>
        </p:spPr>
        <p:txBody>
          <a:bodyPr>
            <a:normAutofit/>
          </a:bodyPr>
          <a:lstStyle/>
          <a:p>
            <a:pPr marL="4763" indent="0">
              <a:buNone/>
            </a:pPr>
            <a:r>
              <a:rPr lang="en-US" sz="2800" dirty="0" smtClean="0">
                <a:latin typeface="Arial Black" panose="020B0A04020102020204" pitchFamily="34" charset="0"/>
              </a:rPr>
              <a:t>E-cigarettes </a:t>
            </a:r>
            <a:r>
              <a:rPr lang="en-US" sz="2800" dirty="0">
                <a:latin typeface="Arial Black" panose="020B0A04020102020204" pitchFamily="34" charset="0"/>
              </a:rPr>
              <a:t>are </a:t>
            </a:r>
            <a:r>
              <a:rPr lang="en-US" sz="2800" dirty="0" smtClean="0">
                <a:latin typeface="Arial Black" panose="020B0A04020102020204" pitchFamily="34" charset="0"/>
              </a:rPr>
              <a:t>P075</a:t>
            </a:r>
          </a:p>
          <a:p>
            <a:pPr marL="4763" lvl="1" indent="0">
              <a:buNone/>
            </a:pPr>
            <a:r>
              <a:rPr lang="en-US" dirty="0" smtClean="0"/>
              <a:t>      </a:t>
            </a:r>
            <a:r>
              <a:rPr lang="en-US" sz="2000" dirty="0" smtClean="0"/>
              <a:t>    RCRA </a:t>
            </a:r>
            <a:r>
              <a:rPr lang="en-US" sz="2000" dirty="0"/>
              <a:t>Online memo #14850; dated May 8, 2015</a:t>
            </a:r>
          </a:p>
          <a:p>
            <a:pPr marL="4763" indent="0">
              <a:buNone/>
            </a:pPr>
            <a:endParaRPr lang="en-US" sz="2800" dirty="0">
              <a:latin typeface="Arial Black" panose="020B0A04020102020204" pitchFamily="34" charset="0"/>
            </a:endParaRPr>
          </a:p>
          <a:p>
            <a:pPr marL="4763" indent="0">
              <a:buNone/>
            </a:pPr>
            <a:r>
              <a:rPr lang="en-US" sz="2800" dirty="0">
                <a:latin typeface="Arial Black" panose="020B0A04020102020204" pitchFamily="34" charset="0"/>
              </a:rPr>
              <a:t>Nicotine-containing smoking cessation products are not solid wastes (or HW) when sent for nicotine reclamation</a:t>
            </a:r>
          </a:p>
          <a:p>
            <a:pPr marL="457200" lvl="1" indent="0">
              <a:buNone/>
            </a:pPr>
            <a:r>
              <a:rPr lang="en-US" sz="2000" dirty="0"/>
              <a:t>RCRA Online memo #14851; dated May 8, 2015</a:t>
            </a:r>
          </a:p>
          <a:p>
            <a:pPr marL="457200" lvl="1" indent="0">
              <a:buNone/>
            </a:pPr>
            <a:endParaRPr lang="en-US" sz="29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en-US" sz="2900" dirty="0">
              <a:latin typeface="Arial Black" panose="020B0A04020102020204" pitchFamily="34" charset="0"/>
            </a:endParaRPr>
          </a:p>
          <a:p>
            <a:pPr marL="798513" lvl="1" indent="-336550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F42D8-F94B-40FC-871B-F679962B677A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924800" cy="1160463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latin typeface="Arial Black" panose="020B0A04020102020204" pitchFamily="34" charset="0"/>
              </a:rPr>
              <a:t>Clarifying Guidance </a:t>
            </a:r>
            <a:r>
              <a:rPr lang="en-US" sz="3200" dirty="0" smtClean="0"/>
              <a:t> (continued)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700426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7315200" cy="685800"/>
          </a:xfrm>
        </p:spPr>
        <p:txBody>
          <a:bodyPr>
            <a:normAutofit/>
          </a:bodyPr>
          <a:lstStyle/>
          <a:p>
            <a:pPr algn="ctr"/>
            <a:r>
              <a:rPr lang="en-US" altLang="en-US" sz="3200" dirty="0">
                <a:latin typeface="Arial Black" panose="020B0A04020102020204" pitchFamily="34" charset="0"/>
              </a:rPr>
              <a:t>BIENNIAL REPORT INFO:</a:t>
            </a:r>
            <a:endParaRPr lang="en-US" sz="32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7315200" cy="4556760"/>
          </a:xfrm>
        </p:spPr>
        <p:txBody>
          <a:bodyPr>
            <a:normAutofit/>
          </a:bodyPr>
          <a:lstStyle/>
          <a:p>
            <a:r>
              <a:rPr lang="en-US" altLang="en-US" sz="2800" dirty="0">
                <a:latin typeface="Arial Black" panose="020B0A04020102020204" pitchFamily="34" charset="0"/>
              </a:rPr>
              <a:t>Submitted in even numbered years for previous (odd) years </a:t>
            </a:r>
            <a:r>
              <a:rPr lang="en-US" altLang="en-US" sz="2800" dirty="0" smtClean="0">
                <a:latin typeface="Arial Black" panose="020B0A04020102020204" pitchFamily="34" charset="0"/>
              </a:rPr>
              <a:t>generation</a:t>
            </a:r>
          </a:p>
          <a:p>
            <a:endParaRPr lang="en-US" altLang="en-US" sz="2800" dirty="0" smtClean="0">
              <a:latin typeface="Arial Black" panose="020B0A04020102020204" pitchFamily="34" charset="0"/>
            </a:endParaRPr>
          </a:p>
          <a:p>
            <a:r>
              <a:rPr lang="en-US" altLang="en-US" sz="2800" dirty="0" smtClean="0">
                <a:latin typeface="Arial Black" panose="020B0A04020102020204" pitchFamily="34" charset="0"/>
              </a:rPr>
              <a:t>Provides </a:t>
            </a:r>
            <a:r>
              <a:rPr lang="en-US" altLang="en-US" sz="2800" dirty="0">
                <a:latin typeface="Arial Black" panose="020B0A04020102020204" pitchFamily="34" charset="0"/>
              </a:rPr>
              <a:t>EPA/States a summary of </a:t>
            </a:r>
            <a:r>
              <a:rPr lang="en-US" altLang="en-US" sz="2800" dirty="0" err="1">
                <a:latin typeface="Arial Black" panose="020B0A04020102020204" pitchFamily="34" charset="0"/>
              </a:rPr>
              <a:t>haz</a:t>
            </a:r>
            <a:r>
              <a:rPr lang="en-US" altLang="en-US" sz="2800" dirty="0">
                <a:latin typeface="Arial Black" panose="020B0A04020102020204" pitchFamily="34" charset="0"/>
              </a:rPr>
              <a:t>. waste generation/management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8890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7315200" cy="685800"/>
          </a:xfrm>
        </p:spPr>
        <p:txBody>
          <a:bodyPr>
            <a:normAutofit/>
          </a:bodyPr>
          <a:lstStyle/>
          <a:p>
            <a:pPr algn="ctr"/>
            <a:r>
              <a:rPr lang="en-US" altLang="en-US" sz="3200" dirty="0">
                <a:latin typeface="Arial Black" panose="020B0A04020102020204" pitchFamily="34" charset="0"/>
              </a:rPr>
              <a:t>BIENNIAL REPORT INFO:</a:t>
            </a:r>
            <a:endParaRPr lang="en-US" sz="32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4999"/>
            <a:ext cx="7315200" cy="4404361"/>
          </a:xfrm>
        </p:spPr>
        <p:txBody>
          <a:bodyPr>
            <a:normAutofit/>
          </a:bodyPr>
          <a:lstStyle/>
          <a:p>
            <a:r>
              <a:rPr lang="en-US" altLang="en-US" sz="2800" dirty="0" smtClean="0">
                <a:latin typeface="Arial Black" panose="020B0A04020102020204" pitchFamily="34" charset="0"/>
              </a:rPr>
              <a:t>Helps </a:t>
            </a:r>
            <a:r>
              <a:rPr lang="en-US" altLang="en-US" sz="2800" dirty="0">
                <a:latin typeface="Arial Black" panose="020B0A04020102020204" pitchFamily="34" charset="0"/>
              </a:rPr>
              <a:t>EPA measure compliance with regulations &amp; waste minimization </a:t>
            </a:r>
          </a:p>
          <a:p>
            <a:endParaRPr lang="en-US" altLang="en-US" sz="2800" dirty="0" smtClean="0">
              <a:latin typeface="Arial Black" panose="020B0A04020102020204" pitchFamily="34" charset="0"/>
            </a:endParaRPr>
          </a:p>
          <a:p>
            <a:r>
              <a:rPr lang="en-US" altLang="en-US" sz="2800" dirty="0" smtClean="0">
                <a:latin typeface="Arial Black" panose="020B0A04020102020204" pitchFamily="34" charset="0"/>
              </a:rPr>
              <a:t>Is </a:t>
            </a:r>
            <a:r>
              <a:rPr lang="en-US" altLang="en-US" sz="2800" dirty="0">
                <a:latin typeface="Arial Black" panose="020B0A04020102020204" pitchFamily="34" charset="0"/>
              </a:rPr>
              <a:t>summarized/communicated to the public through the National Biennial RCRA Hazardous Waste Report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7784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6E70F-2F49-4BB3-8F0C-B4E23ED293CC}" type="slidenum">
              <a:rPr lang="en-US" altLang="en-US"/>
              <a:pPr/>
              <a:t>62</a:t>
            </a:fld>
            <a:endParaRPr lang="en-US" altLang="en-US"/>
          </a:p>
        </p:txBody>
      </p:sp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457201"/>
            <a:ext cx="7315200" cy="1371599"/>
          </a:xfrm>
        </p:spPr>
        <p:txBody>
          <a:bodyPr>
            <a:normAutofit/>
          </a:bodyPr>
          <a:lstStyle/>
          <a:p>
            <a:pPr algn="ctr"/>
            <a:r>
              <a:rPr lang="en-US" altLang="en-US" sz="3200" dirty="0">
                <a:latin typeface="Arial Black" panose="020B0A04020102020204" pitchFamily="34" charset="0"/>
              </a:rPr>
              <a:t>WHO IS REQUIRED TO SUBMIT  BIENNIAL REPORTS?</a:t>
            </a:r>
          </a:p>
        </p:txBody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2057401"/>
            <a:ext cx="7315200" cy="425196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en-US" sz="2800" dirty="0">
                <a:latin typeface="Arial Black" panose="020B0A04020102020204" pitchFamily="34" charset="0"/>
              </a:rPr>
              <a:t>Facilities that were LQG’s during previous (odd-numbered) year</a:t>
            </a:r>
          </a:p>
          <a:p>
            <a:pPr>
              <a:lnSpc>
                <a:spcPct val="90000"/>
              </a:lnSpc>
            </a:pPr>
            <a:endParaRPr lang="en-US" altLang="en-US" sz="2800" dirty="0">
              <a:latin typeface="Arial Black" panose="020B0A04020102020204" pitchFamily="34" charset="0"/>
            </a:endParaRPr>
          </a:p>
          <a:p>
            <a:pPr>
              <a:lnSpc>
                <a:spcPct val="90000"/>
              </a:lnSpc>
            </a:pPr>
            <a:r>
              <a:rPr lang="en-US" altLang="en-US" sz="2800" dirty="0">
                <a:latin typeface="Arial Black" panose="020B0A04020102020204" pitchFamily="34" charset="0"/>
              </a:rPr>
              <a:t>Facilities that treated, stored, or disposed of RCRA hazardous wastes on-site during previous (odd-numbered) year </a:t>
            </a:r>
          </a:p>
        </p:txBody>
      </p:sp>
    </p:spTree>
    <p:extLst>
      <p:ext uri="{BB962C8B-B14F-4D97-AF65-F5344CB8AC3E}">
        <p14:creationId xmlns:p14="http://schemas.microsoft.com/office/powerpoint/2010/main" val="2137921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8600"/>
            <a:ext cx="7315200" cy="1154097"/>
          </a:xfrm>
        </p:spPr>
        <p:txBody>
          <a:bodyPr>
            <a:normAutofit/>
          </a:bodyPr>
          <a:lstStyle/>
          <a:p>
            <a:pPr algn="ctr"/>
            <a:r>
              <a:rPr lang="en-US" sz="3200" b="1" u="sng" dirty="0" smtClean="0">
                <a:latin typeface="Arial Black" panose="020B0A04020102020204" pitchFamily="34" charset="0"/>
              </a:rPr>
              <a:t>WHERE TO SUBMIT REPORT:</a:t>
            </a:r>
            <a:endParaRPr lang="en-US" sz="32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752600"/>
            <a:ext cx="7315200" cy="4495800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Submit electronically</a:t>
            </a:r>
          </a:p>
          <a:p>
            <a:endParaRPr lang="en-US" sz="3200" b="1" dirty="0" smtClean="0"/>
          </a:p>
          <a:p>
            <a:r>
              <a:rPr lang="en-US" sz="3200" b="1" dirty="0" smtClean="0"/>
              <a:t>American </a:t>
            </a:r>
            <a:r>
              <a:rPr lang="en-US" sz="3200" b="1" dirty="0"/>
              <a:t>Resource Management, Inc. (ARM) </a:t>
            </a:r>
            <a:r>
              <a:rPr lang="en-US" sz="3200" b="1" u="sng" dirty="0">
                <a:hlinkClick r:id="rId2"/>
              </a:rPr>
              <a:t>http://www.arminc.net</a:t>
            </a:r>
            <a:endParaRPr lang="en-US" sz="3200" b="1" u="sng" dirty="0"/>
          </a:p>
          <a:p>
            <a:endParaRPr lang="en-US" sz="3200" b="1" dirty="0" smtClean="0"/>
          </a:p>
          <a:p>
            <a:r>
              <a:rPr lang="en-US" sz="3200" b="1" dirty="0" smtClean="0"/>
              <a:t>Hard copies are accepted but processing fees are much higher</a:t>
            </a:r>
          </a:p>
          <a:p>
            <a:endParaRPr lang="en-US" sz="3200" b="1" u="sng" dirty="0" smtClean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CC67C-BECE-4C4D-9D15-0B03D507557E}" type="slidenum">
              <a:rPr lang="en-US" smtClean="0"/>
              <a:t>63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475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A00C-6C54-46EB-9CA6-BBC569FEABC3}" type="slidenum">
              <a:rPr lang="en-US" altLang="en-US"/>
              <a:pPr/>
              <a:t>64</a:t>
            </a:fld>
            <a:endParaRPr lang="en-US" altLang="en-US"/>
          </a:p>
        </p:txBody>
      </p:sp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066801"/>
            <a:ext cx="7315200" cy="1142999"/>
          </a:xfrm>
        </p:spPr>
        <p:txBody>
          <a:bodyPr/>
          <a:lstStyle/>
          <a:p>
            <a:pPr algn="ctr"/>
            <a:r>
              <a:rPr lang="en-US" altLang="en-US" sz="3200" dirty="0">
                <a:latin typeface="Arial Black" panose="020B0A04020102020204" pitchFamily="34" charset="0"/>
              </a:rPr>
              <a:t>FOR MORE INFORMATION </a:t>
            </a:r>
            <a:r>
              <a:rPr lang="en-US" altLang="en-US" sz="3200" dirty="0" smtClean="0">
                <a:latin typeface="Arial Black" panose="020B0A04020102020204" pitchFamily="34" charset="0"/>
              </a:rPr>
              <a:t>:</a:t>
            </a:r>
            <a:endParaRPr lang="en-US" altLang="en-US" sz="3200" dirty="0">
              <a:latin typeface="Arial Black" panose="020B0A04020102020204" pitchFamily="34" charset="0"/>
            </a:endParaRPr>
          </a:p>
        </p:txBody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3048000"/>
            <a:ext cx="7315200" cy="3261360"/>
          </a:xfrm>
        </p:spPr>
        <p:txBody>
          <a:bodyPr/>
          <a:lstStyle/>
          <a:p>
            <a:r>
              <a:rPr lang="en-US" altLang="en-US" dirty="0">
                <a:latin typeface="Arial Black" panose="020B0A04020102020204" pitchFamily="34" charset="0"/>
                <a:hlinkClick r:id="rId2"/>
              </a:rPr>
              <a:t>http://www.epa.gov/wastes/inforesources/data/biennialreport/</a:t>
            </a:r>
            <a:endParaRPr lang="en-US" altLang="en-US" dirty="0">
              <a:latin typeface="Arial Black" panose="020B0A04020102020204" pitchFamily="34" charset="0"/>
            </a:endParaRPr>
          </a:p>
          <a:p>
            <a:endParaRPr lang="en-US" altLang="en-US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33037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25C95-0223-4269-A78C-17FD644EC32B}" type="slidenum">
              <a:rPr lang="en-US" altLang="en-US"/>
              <a:pPr/>
              <a:t>65</a:t>
            </a:fld>
            <a:endParaRPr lang="en-US" altLang="en-US"/>
          </a:p>
        </p:txBody>
      </p:sp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533401"/>
            <a:ext cx="7315200" cy="914399"/>
          </a:xfrm>
        </p:spPr>
        <p:txBody>
          <a:bodyPr>
            <a:noAutofit/>
          </a:bodyPr>
          <a:lstStyle/>
          <a:p>
            <a:pPr algn="ctr"/>
            <a:r>
              <a:rPr lang="en-US" altLang="en-US" sz="3200" dirty="0" smtClean="0">
                <a:latin typeface="Arial Black" panose="020B0A04020102020204" pitchFamily="34" charset="0"/>
              </a:rPr>
              <a:t>MAILING ADDRESS </a:t>
            </a:r>
            <a:br>
              <a:rPr lang="en-US" altLang="en-US" sz="3200" dirty="0" smtClean="0">
                <a:latin typeface="Arial Black" panose="020B0A04020102020204" pitchFamily="34" charset="0"/>
              </a:rPr>
            </a:br>
            <a:r>
              <a:rPr lang="en-US" altLang="en-US" sz="3200" dirty="0" smtClean="0">
                <a:latin typeface="Arial Black" panose="020B0A04020102020204" pitchFamily="34" charset="0"/>
              </a:rPr>
              <a:t>MANIFEST UNIT</a:t>
            </a:r>
            <a:endParaRPr lang="en-US" altLang="en-US" sz="3200" dirty="0">
              <a:latin typeface="Arial Black" panose="020B0A04020102020204" pitchFamily="34" charset="0"/>
            </a:endParaRPr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828801"/>
            <a:ext cx="7315200" cy="448056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n-US" dirty="0"/>
              <a:t>		</a:t>
            </a:r>
            <a:r>
              <a:rPr lang="en-US" altLang="en-US" sz="2800" dirty="0">
                <a:latin typeface="Arial Black" panose="020B0A04020102020204" pitchFamily="34" charset="0"/>
              </a:rPr>
              <a:t>NJDEP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800" dirty="0">
                <a:latin typeface="Arial Black" panose="020B0A04020102020204" pitchFamily="34" charset="0"/>
              </a:rPr>
              <a:t>		</a:t>
            </a:r>
            <a:r>
              <a:rPr lang="en-US" altLang="en-US" sz="2800" dirty="0" err="1">
                <a:latin typeface="Arial Black" panose="020B0A04020102020204" pitchFamily="34" charset="0"/>
              </a:rPr>
              <a:t>Haz</a:t>
            </a:r>
            <a:r>
              <a:rPr lang="en-US" altLang="en-US" sz="2800" dirty="0">
                <a:latin typeface="Arial Black" panose="020B0A04020102020204" pitchFamily="34" charset="0"/>
              </a:rPr>
              <a:t>. Waste/UST Comp. &amp; </a:t>
            </a:r>
            <a:r>
              <a:rPr lang="en-US" altLang="en-US" sz="2800" dirty="0" err="1">
                <a:latin typeface="Arial Black" panose="020B0A04020102020204" pitchFamily="34" charset="0"/>
              </a:rPr>
              <a:t>Enf</a:t>
            </a:r>
            <a:r>
              <a:rPr lang="en-US" altLang="en-US" sz="2800" dirty="0">
                <a:latin typeface="Arial Black" panose="020B0A04020102020204" pitchFamily="34" charset="0"/>
              </a:rPr>
              <a:t>.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800" dirty="0">
                <a:latin typeface="Arial Black" panose="020B0A04020102020204" pitchFamily="34" charset="0"/>
              </a:rPr>
              <a:t>		9 Ewing Street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800" dirty="0">
                <a:latin typeface="Arial Black" panose="020B0A04020102020204" pitchFamily="34" charset="0"/>
              </a:rPr>
              <a:t>		Mail Code 09-03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800" dirty="0">
                <a:latin typeface="Arial Black" panose="020B0A04020102020204" pitchFamily="34" charset="0"/>
              </a:rPr>
              <a:t>		P.O.  Box 420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800" dirty="0">
                <a:latin typeface="Arial Black" panose="020B0A04020102020204" pitchFamily="34" charset="0"/>
              </a:rPr>
              <a:t>		Trenton, NJ 08625-0420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800" dirty="0">
                <a:latin typeface="Arial Black" panose="020B0A04020102020204" pitchFamily="34" charset="0"/>
              </a:rPr>
              <a:t>		Attn: Manifest Unit</a:t>
            </a:r>
          </a:p>
          <a:p>
            <a:pPr>
              <a:lnSpc>
                <a:spcPct val="90000"/>
              </a:lnSpc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8165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187011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1"/>
            <a:ext cx="7315200" cy="1066799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Overview of </a:t>
            </a:r>
            <a:r>
              <a:rPr lang="en-US" dirty="0" smtClean="0">
                <a:latin typeface="Arial Black" panose="020B0A04020102020204" pitchFamily="34" charset="0"/>
              </a:rPr>
              <a:t>Proposed Rule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F42D8-F94B-40FC-871B-F679962B677A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914400" y="1981201"/>
            <a:ext cx="7315200" cy="432816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Arial Black" panose="020B0A04020102020204" pitchFamily="34" charset="0"/>
              </a:rPr>
              <a:t>Proposing sector-specific rules </a:t>
            </a:r>
            <a:r>
              <a:rPr lang="en-US" sz="2800" dirty="0">
                <a:latin typeface="Arial Black" panose="020B0A04020102020204" pitchFamily="34" charset="0"/>
              </a:rPr>
              <a:t>for the management of hazardous waste pharmaceuticals for</a:t>
            </a:r>
            <a:r>
              <a:rPr lang="en-US" sz="2800" dirty="0" smtClean="0">
                <a:latin typeface="Arial Black" panose="020B0A04020102020204" pitchFamily="34" charset="0"/>
              </a:rPr>
              <a:t>:</a:t>
            </a:r>
          </a:p>
          <a:p>
            <a:endParaRPr lang="en-US" sz="2800" dirty="0">
              <a:latin typeface="Arial Black" panose="020B0A04020102020204" pitchFamily="34" charset="0"/>
            </a:endParaRPr>
          </a:p>
          <a:p>
            <a:pPr lvl="1"/>
            <a:r>
              <a:rPr lang="en-US" sz="2800" dirty="0">
                <a:latin typeface="Arial Black" panose="020B0A04020102020204" pitchFamily="34" charset="0"/>
              </a:rPr>
              <a:t>Healthcare </a:t>
            </a:r>
            <a:r>
              <a:rPr lang="en-US" sz="2800" dirty="0" smtClean="0">
                <a:latin typeface="Arial Black" panose="020B0A04020102020204" pitchFamily="34" charset="0"/>
              </a:rPr>
              <a:t>facilities/pharmacies </a:t>
            </a:r>
            <a:endParaRPr lang="en-US" sz="2800" dirty="0">
              <a:latin typeface="Arial Black" panose="020B0A04020102020204" pitchFamily="34" charset="0"/>
            </a:endParaRPr>
          </a:p>
          <a:p>
            <a:pPr lvl="1"/>
            <a:endParaRPr lang="en-US" sz="2800" dirty="0" smtClean="0">
              <a:latin typeface="Arial Black" panose="020B0A04020102020204" pitchFamily="34" charset="0"/>
            </a:endParaRPr>
          </a:p>
          <a:p>
            <a:pPr lvl="1"/>
            <a:r>
              <a:rPr lang="en-US" sz="2800" dirty="0" smtClean="0">
                <a:latin typeface="Arial Black" panose="020B0A04020102020204" pitchFamily="34" charset="0"/>
              </a:rPr>
              <a:t>Reverse </a:t>
            </a:r>
            <a:r>
              <a:rPr lang="en-US" sz="2800" dirty="0">
                <a:latin typeface="Arial Black" panose="020B0A04020102020204" pitchFamily="34" charset="0"/>
              </a:rPr>
              <a:t>distributors </a:t>
            </a:r>
            <a:endParaRPr lang="en-US" sz="2800" dirty="0" smtClean="0">
              <a:latin typeface="Arial Black" panose="020B0A04020102020204" pitchFamily="34" charset="0"/>
            </a:endParaRPr>
          </a:p>
          <a:p>
            <a:pPr lvl="1"/>
            <a:endParaRPr lang="en-US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5288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1"/>
            <a:ext cx="7315200" cy="1066799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Overview </a:t>
            </a:r>
            <a:r>
              <a:rPr lang="en-US" dirty="0"/>
              <a:t>(continued</a:t>
            </a:r>
            <a:r>
              <a:rPr lang="en-US" dirty="0" smtClean="0"/>
              <a:t>)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F42D8-F94B-40FC-871B-F679962B677A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914400" y="1981201"/>
            <a:ext cx="7315200" cy="432816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Arial Black" panose="020B0A04020102020204" pitchFamily="34" charset="0"/>
              </a:rPr>
              <a:t>Two flows:</a:t>
            </a:r>
          </a:p>
          <a:p>
            <a:pPr marL="731520" lvl="1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Arial Black" panose="020B0A04020102020204" pitchFamily="34" charset="0"/>
              </a:rPr>
              <a:t>Creditable hazardous waste pharmaceuticals that go through reverse distribution to obtain manufacturer’s credit</a:t>
            </a:r>
          </a:p>
          <a:p>
            <a:pPr marL="731520" lvl="1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Arial Black" panose="020B0A04020102020204" pitchFamily="34" charset="0"/>
              </a:rPr>
              <a:t>Non-creditable hazardous waste pharmaceuticals that do not and should not go through reverse distribution</a:t>
            </a:r>
            <a:endParaRPr lang="en-US" sz="2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2176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09600"/>
            <a:ext cx="7315200" cy="925497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Where are the </a:t>
            </a:r>
            <a:r>
              <a:rPr lang="en-US" dirty="0" smtClean="0">
                <a:latin typeface="Arial Black" panose="020B0A04020102020204" pitchFamily="34" charset="0"/>
              </a:rPr>
              <a:t>Regulations</a:t>
            </a:r>
            <a:r>
              <a:rPr lang="en-US" dirty="0">
                <a:latin typeface="Arial Black" panose="020B0A04020102020204" pitchFamily="34" charset="0"/>
              </a:rPr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1"/>
            <a:ext cx="7315200" cy="4709160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>
                <a:latin typeface="Arial Black" panose="020B0A04020102020204" pitchFamily="34" charset="0"/>
              </a:rPr>
              <a:t>40 C.F.R. 266 </a:t>
            </a:r>
            <a:endParaRPr lang="en-US" sz="2800" dirty="0">
              <a:latin typeface="Arial Black" panose="020B0A04020102020204" pitchFamily="34" charset="0"/>
            </a:endParaRPr>
          </a:p>
          <a:p>
            <a:r>
              <a:rPr lang="en-US" sz="2800" dirty="0" smtClean="0">
                <a:latin typeface="Arial Black" panose="020B0A04020102020204" pitchFamily="34" charset="0"/>
              </a:rPr>
              <a:t>Currently under </a:t>
            </a:r>
            <a:r>
              <a:rPr lang="en-US" sz="2800" dirty="0">
                <a:latin typeface="Arial Black" panose="020B0A04020102020204" pitchFamily="34" charset="0"/>
              </a:rPr>
              <a:t>Part </a:t>
            </a:r>
            <a:r>
              <a:rPr lang="en-US" sz="2800" dirty="0" smtClean="0">
                <a:latin typeface="Arial Black" panose="020B0A04020102020204" pitchFamily="34" charset="0"/>
              </a:rPr>
              <a:t>266:</a:t>
            </a:r>
            <a:endParaRPr lang="en-US" sz="2800" dirty="0">
              <a:latin typeface="Arial Black" panose="020B0A04020102020204" pitchFamily="34" charset="0"/>
            </a:endParaRPr>
          </a:p>
          <a:p>
            <a:pPr lvl="1"/>
            <a:r>
              <a:rPr lang="en-US" sz="2800" dirty="0">
                <a:latin typeface="Arial Black" panose="020B0A04020102020204" pitchFamily="34" charset="0"/>
              </a:rPr>
              <a:t>Subpart F – Precious Metals </a:t>
            </a:r>
          </a:p>
          <a:p>
            <a:pPr lvl="1"/>
            <a:r>
              <a:rPr lang="en-US" sz="2800" dirty="0">
                <a:latin typeface="Arial Black" panose="020B0A04020102020204" pitchFamily="34" charset="0"/>
              </a:rPr>
              <a:t>Subpart G – </a:t>
            </a:r>
            <a:r>
              <a:rPr lang="en-US" sz="2800" dirty="0" smtClean="0">
                <a:latin typeface="Arial Black" panose="020B0A04020102020204" pitchFamily="34" charset="0"/>
              </a:rPr>
              <a:t>Batteries </a:t>
            </a:r>
            <a:endParaRPr lang="en-US" sz="2800" dirty="0">
              <a:latin typeface="Arial Black" panose="020B0A04020102020204" pitchFamily="34" charset="0"/>
            </a:endParaRPr>
          </a:p>
          <a:p>
            <a:pPr lvl="1"/>
            <a:r>
              <a:rPr lang="en-US" sz="2800" dirty="0">
                <a:latin typeface="Arial Black" panose="020B0A04020102020204" pitchFamily="34" charset="0"/>
              </a:rPr>
              <a:t>Subpart M – Military </a:t>
            </a:r>
            <a:r>
              <a:rPr lang="en-US" sz="2800" dirty="0" smtClean="0">
                <a:latin typeface="Arial Black" panose="020B0A04020102020204" pitchFamily="34" charset="0"/>
              </a:rPr>
              <a:t>Munitions</a:t>
            </a:r>
          </a:p>
          <a:p>
            <a:pPr lvl="1"/>
            <a:endParaRPr lang="en-US" sz="2800" dirty="0">
              <a:latin typeface="Arial Black" panose="020B0A04020102020204" pitchFamily="34" charset="0"/>
            </a:endParaRPr>
          </a:p>
          <a:p>
            <a:pPr lvl="1"/>
            <a:r>
              <a:rPr lang="en-US" sz="2800" dirty="0" smtClean="0">
                <a:latin typeface="Arial Black" panose="020B0A04020102020204" pitchFamily="34" charset="0"/>
              </a:rPr>
              <a:t>New:</a:t>
            </a:r>
          </a:p>
          <a:p>
            <a:pPr lvl="1"/>
            <a:r>
              <a:rPr lang="en-US" sz="2800" dirty="0" smtClean="0">
                <a:latin typeface="Arial Black" panose="020B0A04020102020204" pitchFamily="34" charset="0"/>
              </a:rPr>
              <a:t>Subpart </a:t>
            </a:r>
            <a:r>
              <a:rPr lang="en-US" sz="2800" dirty="0">
                <a:latin typeface="Arial Black" panose="020B0A04020102020204" pitchFamily="34" charset="0"/>
              </a:rPr>
              <a:t>P </a:t>
            </a:r>
            <a:r>
              <a:rPr lang="en-US" sz="2800" dirty="0" smtClean="0">
                <a:latin typeface="Arial Black" panose="020B0A04020102020204" pitchFamily="34" charset="0"/>
              </a:rPr>
              <a:t>- Management </a:t>
            </a:r>
            <a:r>
              <a:rPr lang="en-US" sz="2800" dirty="0">
                <a:latin typeface="Arial Black" panose="020B0A04020102020204" pitchFamily="34" charset="0"/>
              </a:rPr>
              <a:t>Standards for Hazardous Waste Pharmaceuticals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6267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erspective">
  <a:themeElements>
    <a:clrScheme name="Perspective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erspec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473</TotalTime>
  <Words>2183</Words>
  <Application>Microsoft Office PowerPoint</Application>
  <PresentationFormat>On-screen Show (4:3)</PresentationFormat>
  <Paragraphs>445</Paragraphs>
  <Slides>66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66</vt:i4>
      </vt:variant>
    </vt:vector>
  </HeadingPairs>
  <TitlesOfParts>
    <vt:vector size="67" baseType="lpstr">
      <vt:lpstr>Perspective</vt:lpstr>
      <vt:lpstr>Pharmaceutical Rule,  Generator Improvement Rule, eManifest, &amp; Biennial Reporting </vt:lpstr>
      <vt:lpstr>Hazardous Waste Pharmaceuticals (Proposed Rule)</vt:lpstr>
      <vt:lpstr>Link to Phamaceutical Rule</vt:lpstr>
      <vt:lpstr>Clarifying Guidance </vt:lpstr>
      <vt:lpstr>Clarifying Guidance  (continued)</vt:lpstr>
      <vt:lpstr>Clarifying Guidance  (continued)</vt:lpstr>
      <vt:lpstr>Overview of Proposed Rule</vt:lpstr>
      <vt:lpstr>Overview (continued)</vt:lpstr>
      <vt:lpstr>Where are the Regulations?</vt:lpstr>
      <vt:lpstr>Who Will be Covered?</vt:lpstr>
      <vt:lpstr>Proposed Definition of  Healthcare Facility</vt:lpstr>
      <vt:lpstr>Healthcare Facility</vt:lpstr>
      <vt:lpstr>Healthcare Facility </vt:lpstr>
      <vt:lpstr>Proposed Definition of Reverse Distributor</vt:lpstr>
      <vt:lpstr>Proposed Definition of Reverse Distributor</vt:lpstr>
      <vt:lpstr>Sewering Pharmaceuticals</vt:lpstr>
      <vt:lpstr>Containers with Residues </vt:lpstr>
      <vt:lpstr>Containers with Residues </vt:lpstr>
      <vt:lpstr>Containers with Residues </vt:lpstr>
      <vt:lpstr>Containers with Residues </vt:lpstr>
      <vt:lpstr>Containers with Residues </vt:lpstr>
      <vt:lpstr>DEA &amp; EPA Intersection </vt:lpstr>
      <vt:lpstr>DEA &amp; EPA Intersection </vt:lpstr>
      <vt:lpstr>LQG Status Due to Acute HW </vt:lpstr>
      <vt:lpstr>LQG Status Due to Acute HW </vt:lpstr>
      <vt:lpstr>Shipments Off-Site from a Healthcare Facility</vt:lpstr>
      <vt:lpstr>Shipments Off-Site from a Healthcare Facility</vt:lpstr>
      <vt:lpstr>Proposed definition “Potentially Creditable”</vt:lpstr>
      <vt:lpstr>Proposed definition “Potentially Creditable”</vt:lpstr>
      <vt:lpstr>Not “Potentially Creditable”</vt:lpstr>
      <vt:lpstr>Not “Potentially Creditable”</vt:lpstr>
      <vt:lpstr>What’s Ahead?</vt:lpstr>
      <vt:lpstr>PowerPoint Presentation</vt:lpstr>
      <vt:lpstr>Hazardous Waste Generator Improvements (Proposed Rule)</vt:lpstr>
      <vt:lpstr>Link to Generator Rule</vt:lpstr>
      <vt:lpstr>Goals of the Proposed Rule</vt:lpstr>
      <vt:lpstr>Reorganization of Generator Regulations</vt:lpstr>
      <vt:lpstr>CESQG Waste Consolidation </vt:lpstr>
      <vt:lpstr>CESQG Waste Consolidation </vt:lpstr>
      <vt:lpstr>Episodic Generation </vt:lpstr>
      <vt:lpstr>Episodic Generation </vt:lpstr>
      <vt:lpstr>Episodic Generation </vt:lpstr>
      <vt:lpstr>Preparedness and Planning </vt:lpstr>
      <vt:lpstr>Preparedness and Planning </vt:lpstr>
      <vt:lpstr> Hazardous Waste Determinations </vt:lpstr>
      <vt:lpstr>Labeling </vt:lpstr>
      <vt:lpstr>Re-notification by SQGs </vt:lpstr>
      <vt:lpstr>Biennial Reporting  </vt:lpstr>
      <vt:lpstr>Satellite Accumulation Areas </vt:lpstr>
      <vt:lpstr>Satellite Accumulation Areas </vt:lpstr>
      <vt:lpstr>Waiver of 50-Foot Requirement    </vt:lpstr>
      <vt:lpstr>Closure </vt:lpstr>
      <vt:lpstr>What’s Ahead?</vt:lpstr>
      <vt:lpstr>PowerPoint Presentation</vt:lpstr>
      <vt:lpstr>E-MANIFEST</vt:lpstr>
      <vt:lpstr>E-Manifest  </vt:lpstr>
      <vt:lpstr>WEBLINKS</vt:lpstr>
      <vt:lpstr>PowerPoint Presentation</vt:lpstr>
      <vt:lpstr>BIENNIAL REPORTS</vt:lpstr>
      <vt:lpstr>BIENNIAL REPORT INFO:</vt:lpstr>
      <vt:lpstr>BIENNIAL REPORT INFO:</vt:lpstr>
      <vt:lpstr>WHO IS REQUIRED TO SUBMIT  BIENNIAL REPORTS?</vt:lpstr>
      <vt:lpstr>WHERE TO SUBMIT REPORT:</vt:lpstr>
      <vt:lpstr>FOR MORE INFORMATION :</vt:lpstr>
      <vt:lpstr>MAILING ADDRESS  MANIFEST UNIT</vt:lpstr>
      <vt:lpstr>PowerPoint Presentation</vt:lpstr>
    </vt:vector>
  </TitlesOfParts>
  <Company>NJDEP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EPA RULES</dc:title>
  <dc:creator>Reburn, Bret</dc:creator>
  <cp:lastModifiedBy>Reburn, Bret</cp:lastModifiedBy>
  <cp:revision>65</cp:revision>
  <cp:lastPrinted>2015-10-09T17:28:12Z</cp:lastPrinted>
  <dcterms:created xsi:type="dcterms:W3CDTF">2015-10-08T13:30:55Z</dcterms:created>
  <dcterms:modified xsi:type="dcterms:W3CDTF">2015-10-13T15:49:41Z</dcterms:modified>
</cp:coreProperties>
</file>